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9" r:id="rId52"/>
  </p:sldIdLst>
  <p:sldSz cx="109728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78" autoAdjust="0"/>
    <p:restoredTop sz="94660"/>
  </p:normalViewPr>
  <p:slideViewPr>
    <p:cSldViewPr snapToGrid="0">
      <p:cViewPr>
        <p:scale>
          <a:sx n="40" d="100"/>
          <a:sy n="40" d="100"/>
        </p:scale>
        <p:origin x="-1968" y="-738"/>
      </p:cViewPr>
      <p:guideLst>
        <p:guide orient="horz" pos="2160"/>
        <p:guide pos="3456"/>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65761" y="329185"/>
            <a:ext cx="10238466"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502316" y="434162"/>
            <a:ext cx="9968171"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866851" y="1820206"/>
            <a:ext cx="932688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866851" y="3685032"/>
            <a:ext cx="932688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4AAD347D-5ACD-4C99-B74B-A9C85AD731AF}" type="datetimeFigureOut">
              <a:rPr lang="en-US" smtClean="0"/>
              <a:pPr/>
              <a:t>11/8/2018</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11" name="Slide Number Placeholder 10"/>
          <p:cNvSpPr>
            <a:spLocks noGrp="1"/>
          </p:cNvSpPr>
          <p:nvPr>
            <p:ph type="sldNum" sz="quarter" idx="12"/>
          </p:nvPr>
        </p:nvSpPr>
        <p:spPr/>
        <p:txBody>
          <a:bodyPr/>
          <a:lstStyle>
            <a:extLst/>
          </a:lstStyle>
          <a:p>
            <a:fld id="{D57F1E4F-1CFF-5643-939E-02111984F565}" type="slidenum">
              <a:rPr lang="en-US" smtClean="0"/>
              <a:pPr/>
              <a:t>‹#›</a:t>
            </a:fld>
            <a:endParaRPr lang="en-US" dirty="0"/>
          </a:p>
        </p:txBody>
      </p:sp>
    </p:spTree>
  </p:cSld>
  <p:clrMapOvr>
    <a:masterClrMapping/>
  </p:clrMapOvr>
  <p:transition spd="slow">
    <p:zo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3504" y="4983480"/>
            <a:ext cx="9820656"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3504" y="530352"/>
            <a:ext cx="9820656"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33D94C9-A80D-443C-B827-C4050D25DCE2}" type="datetimeFigureOut">
              <a:rPr lang="en-US" smtClean="0"/>
              <a:pPr/>
              <a:t>11/8/2018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pPr/>
              <a:t>‹#›</a:t>
            </a:fld>
            <a:endParaRPr lang="en-US" dirty="0"/>
          </a:p>
        </p:txBody>
      </p:sp>
    </p:spTree>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533405"/>
            <a:ext cx="237744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40080" y="533403"/>
            <a:ext cx="713232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33D94C9-A80D-443C-B827-C4050D25DCE2}" type="datetimeFigureOut">
              <a:rPr lang="en-US" smtClean="0"/>
              <a:pPr/>
              <a:t>11/8/2018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pPr/>
              <a:t>‹#›</a:t>
            </a:fld>
            <a:endParaRPr lang="en-US" dirty="0"/>
          </a:p>
        </p:txBody>
      </p:sp>
    </p:spTree>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569654" y="1981200"/>
            <a:ext cx="265218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587219" y="2667000"/>
            <a:ext cx="2634616"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495297" y="1981200"/>
            <a:ext cx="264261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485795" y="2667000"/>
            <a:ext cx="2652115"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6412233" y="1981200"/>
            <a:ext cx="263890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6412233" y="2667000"/>
            <a:ext cx="2638902"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3"/>
          <p:cNvSpPr>
            <a:spLocks noGrp="1"/>
          </p:cNvSpPr>
          <p:nvPr>
            <p:ph type="dt" sz="half" idx="10"/>
          </p:nvPr>
        </p:nvSpPr>
        <p:spPr>
          <a:xfrm>
            <a:off x="6675120" y="6400800"/>
            <a:ext cx="3602736" cy="274320"/>
          </a:xfrm>
          <a:prstGeom prst="rect">
            <a:avLst/>
          </a:prstGeom>
        </p:spPr>
        <p:txBody>
          <a:bodyPr/>
          <a:lstStyle/>
          <a:p>
            <a:fld id="{4509A250-FF31-4206-8172-F9D3106AACB1}" type="datetimeFigureOut">
              <a:rPr lang="en-US" dirty="0"/>
              <a:pPr/>
              <a:t>11/8/2018</a:t>
            </a:fld>
            <a:endParaRPr lang="en-US" dirty="0"/>
          </a:p>
        </p:txBody>
      </p:sp>
      <p:sp>
        <p:nvSpPr>
          <p:cNvPr id="4" name="Footer Placeholder 4"/>
          <p:cNvSpPr>
            <a:spLocks noGrp="1"/>
          </p:cNvSpPr>
          <p:nvPr>
            <p:ph type="ftr" sz="quarter" idx="11"/>
          </p:nvPr>
        </p:nvSpPr>
        <p:spPr>
          <a:xfrm>
            <a:off x="1554480" y="6400800"/>
            <a:ext cx="5054717" cy="274320"/>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spd="slow">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3504" y="4983480"/>
            <a:ext cx="9820656"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603504" y="530352"/>
            <a:ext cx="9820656"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509A250-FF31-4206-8172-F9D3106AACB1}" type="datetimeFigureOut">
              <a:rPr lang="en-US" smtClean="0"/>
              <a:pPr/>
              <a:t>11/8/2018</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pPr/>
              <a:t>‹#›</a:t>
            </a:fld>
            <a:endParaRPr lang="en-US" dirty="0"/>
          </a:p>
        </p:txBody>
      </p:sp>
    </p:spTree>
  </p:cSld>
  <p:clrMapOvr>
    <a:masterClrMapping/>
  </p:clrMapOvr>
  <p:transition spd="slow">
    <p:zo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65761" y="329185"/>
            <a:ext cx="10238466"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502316" y="434163"/>
            <a:ext cx="9968171"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62013" y="4928616"/>
            <a:ext cx="9820656"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62013" y="5624484"/>
            <a:ext cx="9820656"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533D94C9-A80D-443C-B827-C4050D25DCE2}" type="datetimeFigureOut">
              <a:rPr lang="en-US" smtClean="0"/>
              <a:pPr/>
              <a:t>11/8/2018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57F1E4F-1CFF-5643-939E-02111984F565}" type="slidenum">
              <a:rPr lang="en-US" smtClean="0"/>
              <a:pPr/>
              <a:t>‹#›</a:t>
            </a:fld>
            <a:endParaRPr lang="en-US" dirty="0"/>
          </a:p>
        </p:txBody>
      </p:sp>
    </p:spTree>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17222" y="530352"/>
            <a:ext cx="4718304"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706432" y="530352"/>
            <a:ext cx="4718304"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33D94C9-A80D-443C-B827-C4050D25DCE2}" type="datetimeFigureOut">
              <a:rPr lang="en-US" smtClean="0"/>
              <a:pPr/>
              <a:t>11/8/2018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57F1E4F-1CFF-5643-939E-02111984F565}" type="slidenum">
              <a:rPr lang="en-US" smtClean="0"/>
              <a:pPr/>
              <a:t>‹#›</a:t>
            </a:fld>
            <a:endParaRPr lang="en-US" dirty="0"/>
          </a:p>
        </p:txBody>
      </p:sp>
    </p:spTree>
  </p:cSld>
  <p:clrMapOvr>
    <a:masterClrMapping/>
  </p:clrMapOvr>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3504" y="4983480"/>
            <a:ext cx="9820656"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28669" y="579438"/>
            <a:ext cx="4718304"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582603" y="579438"/>
            <a:ext cx="4718304"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728669" y="1447800"/>
            <a:ext cx="4718304"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582603" y="1447800"/>
            <a:ext cx="4718304"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33D94C9-A80D-443C-B827-C4050D25DCE2}" type="datetimeFigureOut">
              <a:rPr lang="en-US" smtClean="0"/>
              <a:pPr/>
              <a:t>11/8/2018</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D57F1E4F-1CFF-5643-939E-02111984F565}" type="slidenum">
              <a:rPr lang="en-US" smtClean="0"/>
              <a:pPr/>
              <a:t>‹#›</a:t>
            </a:fld>
            <a:endParaRPr lang="en-US" dirty="0"/>
          </a:p>
        </p:txBody>
      </p:sp>
    </p:spTree>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533D94C9-A80D-443C-B827-C4050D25DCE2}" type="datetimeFigureOut">
              <a:rPr lang="en-US" smtClean="0"/>
              <a:pPr/>
              <a:t>11/8/2018</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D57F1E4F-1CFF-5643-939E-02111984F565}" type="slidenum">
              <a:rPr lang="en-US" smtClean="0"/>
              <a:pPr/>
              <a:t>‹#›</a:t>
            </a:fld>
            <a:endParaRPr lang="en-US" dirty="0"/>
          </a:p>
        </p:txBody>
      </p:sp>
    </p:spTree>
  </p:cSld>
  <p:clrMapOvr>
    <a:masterClrMapping/>
  </p:clrMapOvr>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65761" y="329185"/>
            <a:ext cx="10238466"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533D94C9-A80D-443C-B827-C4050D25DCE2}" type="datetimeFigureOut">
              <a:rPr lang="en-US" smtClean="0"/>
              <a:pPr/>
              <a:t>11/8/2018</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D57F1E4F-1CFF-5643-939E-02111984F565}" type="slidenum">
              <a:rPr lang="en-US" smtClean="0"/>
              <a:pPr/>
              <a:t>‹#›</a:t>
            </a:fld>
            <a:endParaRPr lang="en-US" dirty="0"/>
          </a:p>
        </p:txBody>
      </p:sp>
    </p:spTree>
  </p:cSld>
  <p:clrMapOvr>
    <a:masterClrMapping/>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46541" y="533400"/>
            <a:ext cx="356616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646616" y="1447802"/>
            <a:ext cx="356616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913647" y="930144"/>
            <a:ext cx="5551391"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33D94C9-A80D-443C-B827-C4050D25DCE2}" type="datetimeFigureOut">
              <a:rPr lang="en-US" smtClean="0"/>
              <a:pPr/>
              <a:t>11/8/2018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57F1E4F-1CFF-5643-939E-02111984F565}" type="slidenum">
              <a:rPr lang="en-US" smtClean="0"/>
              <a:pPr/>
              <a:t>‹#›</a:t>
            </a:fld>
            <a:endParaRPr lang="en-US" dirty="0"/>
          </a:p>
        </p:txBody>
      </p:sp>
    </p:spTree>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65761" y="329185"/>
            <a:ext cx="10238466"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7680961" y="434162"/>
            <a:ext cx="2789526"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48640" y="5012056"/>
            <a:ext cx="987552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7755254" y="533400"/>
            <a:ext cx="2688336"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509A250-FF31-4206-8172-F9D3106AACB1}" type="datetimeFigureOut">
              <a:rPr lang="en-US" smtClean="0"/>
              <a:pPr/>
              <a:t>11/8/2018</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02111984F565}" type="slidenum">
              <a:rPr lang="en-US" smtClean="0"/>
              <a:pPr/>
              <a:t>‹#›</a:t>
            </a:fld>
            <a:endParaRPr lang="en-US" dirty="0"/>
          </a:p>
        </p:txBody>
      </p:sp>
      <p:sp>
        <p:nvSpPr>
          <p:cNvPr id="3" name="Picture Placeholder 2"/>
          <p:cNvSpPr>
            <a:spLocks noGrp="1"/>
          </p:cNvSpPr>
          <p:nvPr>
            <p:ph type="pic" idx="1"/>
          </p:nvPr>
        </p:nvSpPr>
        <p:spPr>
          <a:xfrm>
            <a:off x="505776" y="435768"/>
            <a:ext cx="7110374"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transition spd="slow">
    <p:zo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65761" y="329185"/>
            <a:ext cx="10238466"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502316" y="434162"/>
            <a:ext cx="9968171"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603504" y="4985590"/>
            <a:ext cx="9820656"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603504" y="530352"/>
            <a:ext cx="9820656"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4531594" y="6111876"/>
            <a:ext cx="2743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533D94C9-A80D-443C-B827-C4050D25DCE2}" type="datetimeFigureOut">
              <a:rPr lang="en-US" smtClean="0"/>
              <a:pPr/>
              <a:t>11/8/2018</a:t>
            </a:fld>
            <a:endParaRPr lang="en-US"/>
          </a:p>
        </p:txBody>
      </p:sp>
      <p:sp>
        <p:nvSpPr>
          <p:cNvPr id="18" name="Footer Placeholder 17"/>
          <p:cNvSpPr>
            <a:spLocks noGrp="1"/>
          </p:cNvSpPr>
          <p:nvPr>
            <p:ph type="ftr" sz="quarter" idx="3"/>
          </p:nvPr>
        </p:nvSpPr>
        <p:spPr>
          <a:xfrm>
            <a:off x="7274794" y="6111876"/>
            <a:ext cx="27432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US"/>
          </a:p>
        </p:txBody>
      </p:sp>
      <p:sp>
        <p:nvSpPr>
          <p:cNvPr id="5" name="Slide Number Placeholder 4"/>
          <p:cNvSpPr>
            <a:spLocks noGrp="1"/>
          </p:cNvSpPr>
          <p:nvPr>
            <p:ph type="sldNum" sz="quarter" idx="4"/>
          </p:nvPr>
        </p:nvSpPr>
        <p:spPr>
          <a:xfrm>
            <a:off x="10017994" y="6111876"/>
            <a:ext cx="54864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57F1E4F-1CFF-5643-939E-02111984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transition>
    <p:fade thruBlk="1"/>
  </p:transition>
  <p:timing>
    <p:tnLst>
      <p:par>
        <p:cTn id="1" dur="indefinite" restart="never" nodeType="tmRoot"/>
      </p:par>
    </p:tnLst>
  </p:timing>
  <p:hf sldNum="0"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F80C7D-FE98-48BD-A0B0-7332293884CA}"/>
              </a:ext>
            </a:extLst>
          </p:cNvPr>
          <p:cNvSpPr>
            <a:spLocks noGrp="1"/>
          </p:cNvSpPr>
          <p:nvPr>
            <p:ph type="ctrTitle"/>
          </p:nvPr>
        </p:nvSpPr>
        <p:spPr>
          <a:xfrm>
            <a:off x="189576" y="1373292"/>
            <a:ext cx="10407016" cy="2786062"/>
          </a:xfrm>
        </p:spPr>
        <p:txBody>
          <a:bodyPr>
            <a:normAutofit fontScale="90000"/>
          </a:bodyPr>
          <a:lstStyle/>
          <a:p>
            <a:pPr algn="ctr"/>
            <a:r>
              <a:rPr lang="en-US" sz="7300" b="1" dirty="0" smtClean="0">
                <a:ln w="9525">
                  <a:solidFill>
                    <a:schemeClr val="bg1"/>
                  </a:solidFill>
                  <a:prstDash val="solid"/>
                </a:ln>
                <a:solidFill>
                  <a:srgbClr val="FF0000"/>
                </a:solidFill>
                <a:effectLst>
                  <a:outerShdw blurRad="12700" dist="38100" dir="2700000" algn="tl" rotWithShape="0">
                    <a:schemeClr val="bg1">
                      <a:lumMod val="50000"/>
                    </a:schemeClr>
                  </a:outerShdw>
                </a:effectLst>
              </a:rPr>
              <a:t>ST. CLARE COLLEGE OF CALOOCAN</a:t>
            </a:r>
            <a:r>
              <a:rPr lang="en-US" sz="6000" b="1" cap="none" spc="0" dirty="0" smtClean="0">
                <a:ln w="9525">
                  <a:solidFill>
                    <a:schemeClr val="bg1"/>
                  </a:solidFill>
                  <a:prstDash val="solid"/>
                </a:ln>
                <a:solidFill>
                  <a:srgbClr val="FF0000"/>
                </a:solidFill>
                <a:effectLst>
                  <a:outerShdw blurRad="12700" dist="38100" dir="2700000" algn="tl" rotWithShape="0">
                    <a:schemeClr val="bg1">
                      <a:lumMod val="50000"/>
                    </a:schemeClr>
                  </a:outerShdw>
                </a:effectLst>
              </a:rPr>
              <a:t/>
            </a:r>
            <a:br>
              <a:rPr lang="en-US" sz="6000" b="1" cap="none" spc="0" dirty="0" smtClean="0">
                <a:ln w="9525">
                  <a:solidFill>
                    <a:schemeClr val="bg1"/>
                  </a:solidFill>
                  <a:prstDash val="solid"/>
                </a:ln>
                <a:solidFill>
                  <a:srgbClr val="FF0000"/>
                </a:solidFill>
                <a:effectLst>
                  <a:outerShdw blurRad="12700" dist="38100" dir="2700000" algn="tl" rotWithShape="0">
                    <a:schemeClr val="bg1">
                      <a:lumMod val="50000"/>
                    </a:schemeClr>
                  </a:outerShdw>
                </a:effectLst>
              </a:rPr>
            </a:br>
            <a:endParaRPr lang="en-PH" sz="6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296701500"/>
      </p:ext>
    </p:extLst>
  </p:cSld>
  <p:clrMapOvr>
    <a:masterClrMapping/>
  </p:clrMapOvr>
  <p:transition spd="slow">
    <p:wheel spokes="8"/>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tree and outdoor">
            <a:extLst>
              <a:ext uri="{FF2B5EF4-FFF2-40B4-BE49-F238E27FC236}">
                <a16:creationId xmlns="" xmlns:a16="http://schemas.microsoft.com/office/drawing/2014/main" id="{C6619181-71D4-4702-B313-5CB3E0B39097}"/>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2" y="0"/>
            <a:ext cx="5583220" cy="6858000"/>
          </a:xfrm>
          <a:prstGeom prst="rect">
            <a:avLst/>
          </a:prstGeom>
          <a:noFill/>
          <a:ln>
            <a:noFill/>
          </a:ln>
        </p:spPr>
      </p:pic>
      <p:pic>
        <p:nvPicPr>
          <p:cNvPr id="3" name="Picture 2" descr="No automatic alt text available.">
            <a:extLst>
              <a:ext uri="{FF2B5EF4-FFF2-40B4-BE49-F238E27FC236}">
                <a16:creationId xmlns="" xmlns:a16="http://schemas.microsoft.com/office/drawing/2014/main" id="{4360A471-2A09-47F6-BF44-2BD5A14C5C61}"/>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a:xfrm>
            <a:off x="5583222" y="4"/>
            <a:ext cx="5389580" cy="6857999"/>
          </a:xfrm>
          <a:prstGeom prst="rect">
            <a:avLst/>
          </a:prstGeom>
          <a:noFill/>
          <a:ln>
            <a:noFill/>
          </a:ln>
        </p:spPr>
      </p:pic>
    </p:spTree>
    <p:extLst>
      <p:ext uri="{BB962C8B-B14F-4D97-AF65-F5344CB8AC3E}">
        <p14:creationId xmlns="" xmlns:p14="http://schemas.microsoft.com/office/powerpoint/2010/main" val="3006657462"/>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98848E-9BBE-44EF-B3C4-0B589FE57107}"/>
              </a:ext>
            </a:extLst>
          </p:cNvPr>
          <p:cNvSpPr>
            <a:spLocks noGrp="1"/>
          </p:cNvSpPr>
          <p:nvPr>
            <p:ph type="title"/>
          </p:nvPr>
        </p:nvSpPr>
        <p:spPr>
          <a:xfrm>
            <a:off x="707630" y="-236475"/>
            <a:ext cx="9571491" cy="6889531"/>
          </a:xfrm>
        </p:spPr>
        <p:txBody>
          <a:bodyPr>
            <a:noAutofit/>
          </a:bodyPr>
          <a:lstStyle/>
          <a:p>
            <a:pPr algn="just"/>
            <a:r>
              <a:rPr lang="en-US" sz="1900" b="0" dirty="0">
                <a:solidFill>
                  <a:schemeClr val="tx1"/>
                </a:solidFill>
                <a:effectLst/>
                <a:latin typeface="Arial" pitchFamily="34" charset="0"/>
                <a:cs typeface="Arial" pitchFamily="34" charset="0"/>
              </a:rPr>
              <a:t>St. Clare College is the first HEI/HIGHER EDUCATION INSTITUTION (COLLEGE) in North Caloocan, at the time, there were no malls, banks and other buildings in the area. The founder of St. Clare Group of Schools is Dr. Clarita G. </a:t>
            </a:r>
            <a:r>
              <a:rPr lang="en-US" sz="1900" b="0" dirty="0" err="1">
                <a:solidFill>
                  <a:schemeClr val="tx1"/>
                </a:solidFill>
                <a:effectLst/>
                <a:latin typeface="Arial" pitchFamily="34" charset="0"/>
                <a:cs typeface="Arial" pitchFamily="34" charset="0"/>
              </a:rPr>
              <a:t>Adalem</a:t>
            </a:r>
            <a:r>
              <a:rPr lang="en-US" sz="1900" b="0" dirty="0">
                <a:solidFill>
                  <a:schemeClr val="tx1"/>
                </a:solidFill>
                <a:effectLst/>
                <a:latin typeface="Arial" pitchFamily="34" charset="0"/>
                <a:cs typeface="Arial" pitchFamily="34" charset="0"/>
              </a:rPr>
              <a:t>, an Alumna &amp; National Awardee of Philippine Normal College Batch '64 (Now Philippine Normal University). The Late Chairman, Dr. Ernesto M. </a:t>
            </a:r>
            <a:r>
              <a:rPr lang="en-US" sz="1900" b="0" dirty="0" err="1">
                <a:solidFill>
                  <a:schemeClr val="tx1"/>
                </a:solidFill>
                <a:effectLst/>
                <a:latin typeface="Arial" pitchFamily="34" charset="0"/>
                <a:cs typeface="Arial" pitchFamily="34" charset="0"/>
              </a:rPr>
              <a:t>Adalem</a:t>
            </a:r>
            <a:r>
              <a:rPr lang="en-US" sz="1900" b="0" dirty="0">
                <a:solidFill>
                  <a:schemeClr val="tx1"/>
                </a:solidFill>
                <a:effectLst/>
                <a:latin typeface="Arial" pitchFamily="34" charset="0"/>
                <a:cs typeface="Arial" pitchFamily="34" charset="0"/>
              </a:rPr>
              <a:t> had a POST-DOCTORAL DEGREE in HARVARD UNIVERSITY, USA. The institution is known to many as "school of firsts" as it is the first school in 1986 to offer computer subjects in its curriculum in the pre-school &amp; elementary levels. First school in north Caloocan to be a national champion in junior basketball championship held in Dumaguete City by then BASKETBALL ASSOCIATION OF THE PHILIPPINES (BAP). First school in Caloocan as CHAMPION of NAASCU &amp; NCRAA, First School in Caloocan to use TABLETS &amp; E-BOOKS, FIRST SCHOOL IN NORTH CALOOCAN TO HAVE: RADIO BROADCAST TRAINING STATION, PLDT TELEPHONE LINE, INTERNET CONNECTION (1998), TRAINING HOTEL, CAFE for BARISTA &amp; Food &amp; Beverage Services &amp; The First Culinary School in Caloocan. WORLD CHAMPION in World Cycling Championship by Ryan </a:t>
            </a:r>
            <a:r>
              <a:rPr lang="en-US" sz="1900" b="0" dirty="0" err="1">
                <a:solidFill>
                  <a:schemeClr val="tx1"/>
                </a:solidFill>
                <a:effectLst/>
                <a:latin typeface="Arial" pitchFamily="34" charset="0"/>
                <a:cs typeface="Arial" pitchFamily="34" charset="0"/>
              </a:rPr>
              <a:t>Cayubit</a:t>
            </a:r>
            <a:r>
              <a:rPr lang="en-US" sz="1900" b="0" dirty="0">
                <a:solidFill>
                  <a:schemeClr val="tx1"/>
                </a:solidFill>
                <a:effectLst/>
                <a:latin typeface="Arial" pitchFamily="34" charset="0"/>
                <a:cs typeface="Arial" pitchFamily="34" charset="0"/>
              </a:rPr>
              <a:t>. First Miss NAASCU, First On-line Enrollment System, First SCHOOL WEBSITE IN NORTH CALOOCAN. The list goes on and on. Truly, St. Clare Group of Schools is pioneer in providing AFFORDABLE &amp; QUALITY EDUCATION for the youth not only in Caloocan City but also to nearby cities, municipalities and the entire nation.</a:t>
            </a:r>
            <a:r>
              <a:rPr lang="en-PH" sz="1900" b="0" dirty="0">
                <a:solidFill>
                  <a:schemeClr val="tx1"/>
                </a:solidFill>
                <a:effectLst/>
                <a:latin typeface="Arial" pitchFamily="34" charset="0"/>
                <a:cs typeface="Arial" pitchFamily="34" charset="0"/>
              </a:rPr>
              <a:t/>
            </a:r>
            <a:br>
              <a:rPr lang="en-PH" sz="1900" b="0" dirty="0">
                <a:solidFill>
                  <a:schemeClr val="tx1"/>
                </a:solidFill>
                <a:effectLst/>
                <a:latin typeface="Arial" pitchFamily="34" charset="0"/>
                <a:cs typeface="Arial" pitchFamily="34" charset="0"/>
              </a:rPr>
            </a:br>
            <a:r>
              <a:rPr lang="en-US" sz="1900" b="0" dirty="0">
                <a:solidFill>
                  <a:schemeClr val="tx1"/>
                </a:solidFill>
                <a:effectLst/>
                <a:latin typeface="Arial" pitchFamily="34" charset="0"/>
                <a:cs typeface="Arial" pitchFamily="34" charset="0"/>
              </a:rPr>
              <a:t>	</a:t>
            </a:r>
            <a:r>
              <a:rPr lang="en-PH" sz="1900" b="0" dirty="0">
                <a:solidFill>
                  <a:schemeClr val="tx1"/>
                </a:solidFill>
                <a:effectLst/>
                <a:latin typeface="Arial" pitchFamily="34" charset="0"/>
                <a:cs typeface="Arial" pitchFamily="34" charset="0"/>
              </a:rPr>
              <a:t/>
            </a:r>
            <a:br>
              <a:rPr lang="en-PH" sz="1900" b="0" dirty="0">
                <a:solidFill>
                  <a:schemeClr val="tx1"/>
                </a:solidFill>
                <a:effectLst/>
                <a:latin typeface="Arial" pitchFamily="34" charset="0"/>
                <a:cs typeface="Arial" pitchFamily="34" charset="0"/>
              </a:rPr>
            </a:br>
            <a:endParaRPr lang="en-PH" sz="19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863989680"/>
      </p:ext>
    </p:extLst>
  </p:cSld>
  <p:clrMapOvr>
    <a:masterClrMapping/>
  </p:clrMapOvr>
  <p:transition spd="slow">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3C682D-925F-41F0-8EE7-100936C26988}"/>
              </a:ext>
            </a:extLst>
          </p:cNvPr>
          <p:cNvSpPr>
            <a:spLocks noGrp="1"/>
          </p:cNvSpPr>
          <p:nvPr>
            <p:ph type="title"/>
          </p:nvPr>
        </p:nvSpPr>
        <p:spPr>
          <a:xfrm>
            <a:off x="518430" y="1639676"/>
            <a:ext cx="9949863" cy="4997668"/>
          </a:xfrm>
        </p:spPr>
        <p:txBody>
          <a:bodyPr>
            <a:noAutofit/>
          </a:bodyPr>
          <a:lstStyle/>
          <a:p>
            <a:pPr algn="just"/>
            <a:r>
              <a:rPr lang="en-US" b="0" dirty="0">
                <a:solidFill>
                  <a:schemeClr val="tx1"/>
                </a:solidFill>
                <a:effectLst/>
                <a:latin typeface="Arial" pitchFamily="34" charset="0"/>
                <a:cs typeface="Arial" pitchFamily="34" charset="0"/>
              </a:rPr>
              <a:t>The school brought about accessibility and affordability school fees in the area. The unique programs enriched with advanced programs in the computer literacy brought about the unending rise of in enrollment in the two Montessori schools. This brought about the establishment of St. Clare College of Caloocan in 1995 but classes formally started in 1997.</a:t>
            </a:r>
            <a:r>
              <a:rPr lang="en-PH" b="0" dirty="0">
                <a:solidFill>
                  <a:schemeClr val="tx1"/>
                </a:solidFill>
                <a:effectLst/>
                <a:latin typeface="Arial" pitchFamily="34" charset="0"/>
                <a:cs typeface="Arial" pitchFamily="34" charset="0"/>
              </a:rPr>
              <a:t/>
            </a:r>
            <a:br>
              <a:rPr lang="en-PH" b="0" dirty="0">
                <a:solidFill>
                  <a:schemeClr val="tx1"/>
                </a:solidFill>
                <a:effectLst/>
                <a:latin typeface="Arial" pitchFamily="34" charset="0"/>
                <a:cs typeface="Arial" pitchFamily="34" charset="0"/>
              </a:rPr>
            </a:br>
            <a:r>
              <a:rPr lang="en-US" b="0" dirty="0">
                <a:solidFill>
                  <a:schemeClr val="tx1"/>
                </a:solidFill>
                <a:effectLst/>
                <a:latin typeface="Arial" pitchFamily="34" charset="0"/>
                <a:cs typeface="Arial" pitchFamily="34" charset="0"/>
              </a:rPr>
              <a:t> </a:t>
            </a:r>
            <a:r>
              <a:rPr lang="en-PH" b="0" dirty="0">
                <a:solidFill>
                  <a:schemeClr val="tx1"/>
                </a:solidFill>
                <a:effectLst/>
                <a:latin typeface="Arial" pitchFamily="34" charset="0"/>
                <a:cs typeface="Arial" pitchFamily="34" charset="0"/>
              </a:rPr>
              <a:t/>
            </a:r>
            <a:br>
              <a:rPr lang="en-PH" b="0" dirty="0">
                <a:solidFill>
                  <a:schemeClr val="tx1"/>
                </a:solidFill>
                <a:effectLst/>
                <a:latin typeface="Arial" pitchFamily="34" charset="0"/>
                <a:cs typeface="Arial" pitchFamily="34" charset="0"/>
              </a:rPr>
            </a:br>
            <a:endParaRPr lang="en-PH"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2901691559"/>
      </p:ext>
    </p:extLst>
  </p:cSld>
  <p:clrMapOvr>
    <a:masterClrMapping/>
  </p:clrMapOvr>
  <p:transition spd="slow">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940862-E3EB-488D-9C35-F3C5F2850567}"/>
              </a:ext>
            </a:extLst>
          </p:cNvPr>
          <p:cNvSpPr>
            <a:spLocks noGrp="1"/>
          </p:cNvSpPr>
          <p:nvPr>
            <p:ph type="title"/>
          </p:nvPr>
        </p:nvSpPr>
        <p:spPr/>
        <p:txBody>
          <a:bodyPr>
            <a:normAutofit fontScale="90000"/>
          </a:bodyPr>
          <a:lstStyle/>
          <a:p>
            <a:r>
              <a:rPr lang="en-US" sz="2400" dirty="0"/>
              <a:t> At present, the College offers Pre-school, Basic Education, Senior High school, Tertiary Education programs and TESDA Courses. There are relevant courses offered. These are BSBA, BEED, BSED English &amp; Math, AB POLSCI, BSCS, BSHRM, BSTM.</a:t>
            </a:r>
            <a:r>
              <a:rPr lang="en-PH" sz="2400" dirty="0"/>
              <a:t/>
            </a:r>
            <a:br>
              <a:rPr lang="en-PH" sz="2400" dirty="0"/>
            </a:br>
            <a:endParaRPr lang="en-PH" sz="2400" dirty="0"/>
          </a:p>
        </p:txBody>
      </p:sp>
      <p:sp>
        <p:nvSpPr>
          <p:cNvPr id="3" name="Content Placeholder 2">
            <a:extLst>
              <a:ext uri="{FF2B5EF4-FFF2-40B4-BE49-F238E27FC236}">
                <a16:creationId xmlns="" xmlns:a16="http://schemas.microsoft.com/office/drawing/2014/main" id="{56BF4C73-53CE-40FE-9470-D216B9CDE0A5}"/>
              </a:ext>
            </a:extLst>
          </p:cNvPr>
          <p:cNvSpPr>
            <a:spLocks noGrp="1"/>
          </p:cNvSpPr>
          <p:nvPr>
            <p:ph idx="1"/>
          </p:nvPr>
        </p:nvSpPr>
        <p:spPr/>
        <p:txBody>
          <a:bodyPr/>
          <a:lstStyle/>
          <a:p>
            <a:endParaRPr lang="en-PH" dirty="0"/>
          </a:p>
        </p:txBody>
      </p:sp>
      <p:pic>
        <p:nvPicPr>
          <p:cNvPr id="4" name="Picture 3" descr="Image may contain: outdoor">
            <a:extLst>
              <a:ext uri="{FF2B5EF4-FFF2-40B4-BE49-F238E27FC236}">
                <a16:creationId xmlns="" xmlns:a16="http://schemas.microsoft.com/office/drawing/2014/main" id="{8E892608-38AD-4F4B-92B0-12AF08CD578F}"/>
              </a:ext>
            </a:extLst>
          </p:cNvPr>
          <p:cNvPicPr/>
          <p:nvPr/>
        </p:nvPicPr>
        <p:blipFill>
          <a:blip r:embed="rId2">
            <a:extLst>
              <a:ext uri="{28A0092B-C50C-407E-A947-70E740481C1C}">
                <a14:useLocalDpi xmlns="" xmlns:a14="http://schemas.microsoft.com/office/drawing/2010/main" val="0"/>
              </a:ext>
            </a:extLst>
          </a:blip>
          <a:srcRect/>
          <a:stretch>
            <a:fillRect/>
          </a:stretch>
        </p:blipFill>
        <p:spPr>
          <a:xfrm>
            <a:off x="1" y="0"/>
            <a:ext cx="10972800" cy="6858000"/>
          </a:xfrm>
          <a:prstGeom prst="rect">
            <a:avLst/>
          </a:prstGeom>
          <a:noFill/>
          <a:ln>
            <a:noFill/>
          </a:ln>
        </p:spPr>
      </p:pic>
    </p:spTree>
    <p:extLst>
      <p:ext uri="{BB962C8B-B14F-4D97-AF65-F5344CB8AC3E}">
        <p14:creationId xmlns="" xmlns:p14="http://schemas.microsoft.com/office/powerpoint/2010/main" val="1134572216"/>
      </p:ext>
    </p:extLst>
  </p:cSld>
  <p:clrMapOvr>
    <a:masterClrMapping/>
  </p:clrMapOvr>
  <p:transition spd="slow">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1 person, smiling, indoor">
            <a:extLst>
              <a:ext uri="{FF2B5EF4-FFF2-40B4-BE49-F238E27FC236}">
                <a16:creationId xmlns="" xmlns:a16="http://schemas.microsoft.com/office/drawing/2014/main" id="{B6F6D1EF-000E-4F8C-A391-5732ADB0E945}"/>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0" y="-114300"/>
            <a:ext cx="5631629" cy="7217228"/>
          </a:xfrm>
          <a:prstGeom prst="rect">
            <a:avLst/>
          </a:prstGeom>
          <a:noFill/>
          <a:ln>
            <a:noFill/>
          </a:ln>
        </p:spPr>
      </p:pic>
      <p:pic>
        <p:nvPicPr>
          <p:cNvPr id="3" name="Picture 2" descr="Image may contain: 3 people, people smiling, people standing">
            <a:extLst>
              <a:ext uri="{FF2B5EF4-FFF2-40B4-BE49-F238E27FC236}">
                <a16:creationId xmlns="" xmlns:a16="http://schemas.microsoft.com/office/drawing/2014/main" id="{B3737306-228C-47D2-81A5-62AF3AE1B7C0}"/>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a:xfrm>
            <a:off x="5631629" y="-114301"/>
            <a:ext cx="5448941" cy="7217229"/>
          </a:xfrm>
          <a:prstGeom prst="rect">
            <a:avLst/>
          </a:prstGeom>
          <a:noFill/>
          <a:ln>
            <a:noFill/>
          </a:ln>
        </p:spPr>
      </p:pic>
    </p:spTree>
    <p:extLst>
      <p:ext uri="{BB962C8B-B14F-4D97-AF65-F5344CB8AC3E}">
        <p14:creationId xmlns="" xmlns:p14="http://schemas.microsoft.com/office/powerpoint/2010/main" val="2413318925"/>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one or more people, people sitting and indoor">
            <a:extLst>
              <a:ext uri="{FF2B5EF4-FFF2-40B4-BE49-F238E27FC236}">
                <a16:creationId xmlns="" xmlns:a16="http://schemas.microsoft.com/office/drawing/2014/main" id="{D8DD2B7E-6BA8-4D09-813D-C04433F73927}"/>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4" y="0"/>
            <a:ext cx="10972799" cy="6858000"/>
          </a:xfrm>
          <a:prstGeom prst="rect">
            <a:avLst/>
          </a:prstGeom>
          <a:noFill/>
          <a:ln>
            <a:noFill/>
          </a:ln>
        </p:spPr>
      </p:pic>
    </p:spTree>
    <p:extLst>
      <p:ext uri="{BB962C8B-B14F-4D97-AF65-F5344CB8AC3E}">
        <p14:creationId xmlns="" xmlns:p14="http://schemas.microsoft.com/office/powerpoint/2010/main" val="61568630"/>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may contain: people sitting, table and indoor">
            <a:extLst>
              <a:ext uri="{FF2B5EF4-FFF2-40B4-BE49-F238E27FC236}">
                <a16:creationId xmlns="" xmlns:a16="http://schemas.microsoft.com/office/drawing/2014/main" id="{A98D92DA-6222-464A-9845-9BA6E0BFF1DB}"/>
              </a:ext>
            </a:extLst>
          </p:cNvPr>
          <p:cNvPicPr/>
          <p:nvPr/>
        </p:nvPicPr>
        <p:blipFill>
          <a:blip r:embed="rId2">
            <a:extLst>
              <a:ext uri="{28A0092B-C50C-407E-A947-70E740481C1C}">
                <a14:useLocalDpi xmlns="" xmlns:a14="http://schemas.microsoft.com/office/drawing/2010/main" val="0"/>
              </a:ext>
            </a:extLst>
          </a:blip>
          <a:srcRect l="10086" r="9956"/>
          <a:stretch>
            <a:fillRect/>
          </a:stretch>
        </p:blipFill>
        <p:spPr>
          <a:xfrm>
            <a:off x="2" y="0"/>
            <a:ext cx="6760031" cy="3711388"/>
          </a:xfrm>
          <a:prstGeom prst="rect">
            <a:avLst/>
          </a:prstGeom>
          <a:noFill/>
          <a:ln>
            <a:noFill/>
          </a:ln>
        </p:spPr>
      </p:pic>
      <p:pic>
        <p:nvPicPr>
          <p:cNvPr id="4" name="Picture 3" descr="Image may contain: 1 person, smiling, kitchen, indoor and food">
            <a:extLst>
              <a:ext uri="{FF2B5EF4-FFF2-40B4-BE49-F238E27FC236}">
                <a16:creationId xmlns="" xmlns:a16="http://schemas.microsoft.com/office/drawing/2014/main" id="{2773BE1C-980B-47B4-8107-6771601CC875}"/>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a:xfrm>
            <a:off x="3" y="3711388"/>
            <a:ext cx="6760031" cy="3146612"/>
          </a:xfrm>
          <a:prstGeom prst="rect">
            <a:avLst/>
          </a:prstGeom>
          <a:noFill/>
          <a:ln>
            <a:noFill/>
          </a:ln>
        </p:spPr>
      </p:pic>
      <p:pic>
        <p:nvPicPr>
          <p:cNvPr id="5" name="Picture 4" descr="Image may contain: 1 person, smiling, sitting and indoor">
            <a:extLst>
              <a:ext uri="{FF2B5EF4-FFF2-40B4-BE49-F238E27FC236}">
                <a16:creationId xmlns="" xmlns:a16="http://schemas.microsoft.com/office/drawing/2014/main" id="{155CFA98-CE34-48E0-9CF1-EF183F446259}"/>
              </a:ext>
            </a:extLst>
          </p:cNvPr>
          <p:cNvPicPr/>
          <p:nvPr/>
        </p:nvPicPr>
        <p:blipFill>
          <a:blip r:embed="rId4" cstate="print">
            <a:extLst>
              <a:ext uri="{28A0092B-C50C-407E-A947-70E740481C1C}">
                <a14:useLocalDpi xmlns="" xmlns:a14="http://schemas.microsoft.com/office/drawing/2010/main" val="0"/>
              </a:ext>
            </a:extLst>
          </a:blip>
          <a:srcRect/>
          <a:stretch>
            <a:fillRect/>
          </a:stretch>
        </p:blipFill>
        <p:spPr>
          <a:xfrm>
            <a:off x="6760031" y="0"/>
            <a:ext cx="4212769" cy="6858000"/>
          </a:xfrm>
          <a:prstGeom prst="rect">
            <a:avLst/>
          </a:prstGeom>
          <a:noFill/>
          <a:ln>
            <a:noFill/>
          </a:ln>
        </p:spPr>
      </p:pic>
    </p:spTree>
    <p:extLst>
      <p:ext uri="{BB962C8B-B14F-4D97-AF65-F5344CB8AC3E}">
        <p14:creationId xmlns="" xmlns:p14="http://schemas.microsoft.com/office/powerpoint/2010/main" val="252076074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kitchen, indoor and food">
            <a:extLst>
              <a:ext uri="{FF2B5EF4-FFF2-40B4-BE49-F238E27FC236}">
                <a16:creationId xmlns="" xmlns:a16="http://schemas.microsoft.com/office/drawing/2014/main" id="{E367F527-7910-41EC-B920-2281BB2CCA1B}"/>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3" y="0"/>
            <a:ext cx="6392636" cy="6858000"/>
          </a:xfrm>
          <a:prstGeom prst="rect">
            <a:avLst/>
          </a:prstGeom>
          <a:noFill/>
          <a:ln>
            <a:noFill/>
          </a:ln>
        </p:spPr>
      </p:pic>
      <p:pic>
        <p:nvPicPr>
          <p:cNvPr id="3" name="Picture 2" descr="Image may contain: 2 people, people smiling, indoor">
            <a:extLst>
              <a:ext uri="{FF2B5EF4-FFF2-40B4-BE49-F238E27FC236}">
                <a16:creationId xmlns="" xmlns:a16="http://schemas.microsoft.com/office/drawing/2014/main" id="{72553C5F-C910-4A71-8A41-76725A3EF619}"/>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a:xfrm>
            <a:off x="6392639" y="2"/>
            <a:ext cx="4580164" cy="3526971"/>
          </a:xfrm>
          <a:prstGeom prst="rect">
            <a:avLst/>
          </a:prstGeom>
          <a:noFill/>
          <a:ln>
            <a:noFill/>
          </a:ln>
        </p:spPr>
      </p:pic>
      <p:pic>
        <p:nvPicPr>
          <p:cNvPr id="4" name="Picture 3" descr="Image may contain: 2 people, people smiling, people standing">
            <a:extLst>
              <a:ext uri="{FF2B5EF4-FFF2-40B4-BE49-F238E27FC236}">
                <a16:creationId xmlns="" xmlns:a16="http://schemas.microsoft.com/office/drawing/2014/main" id="{F1725C75-3430-4E73-8D37-AF9DEE1AA7C3}"/>
              </a:ext>
            </a:extLst>
          </p:cNvPr>
          <p:cNvPicPr/>
          <p:nvPr/>
        </p:nvPicPr>
        <p:blipFill>
          <a:blip r:embed="rId4" cstate="print">
            <a:extLst>
              <a:ext uri="{28A0092B-C50C-407E-A947-70E740481C1C}">
                <a14:useLocalDpi xmlns="" xmlns:a14="http://schemas.microsoft.com/office/drawing/2010/main" val="0"/>
              </a:ext>
            </a:extLst>
          </a:blip>
          <a:srcRect/>
          <a:stretch>
            <a:fillRect/>
          </a:stretch>
        </p:blipFill>
        <p:spPr>
          <a:xfrm>
            <a:off x="6392634" y="3526974"/>
            <a:ext cx="4580165" cy="3331029"/>
          </a:xfrm>
          <a:prstGeom prst="rect">
            <a:avLst/>
          </a:prstGeom>
          <a:noFill/>
          <a:ln>
            <a:noFill/>
          </a:ln>
        </p:spPr>
      </p:pic>
    </p:spTree>
    <p:extLst>
      <p:ext uri="{BB962C8B-B14F-4D97-AF65-F5344CB8AC3E}">
        <p14:creationId xmlns="" xmlns:p14="http://schemas.microsoft.com/office/powerpoint/2010/main" val="105857115"/>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2 people, people smiling, people sitting and indoor">
            <a:extLst>
              <a:ext uri="{FF2B5EF4-FFF2-40B4-BE49-F238E27FC236}">
                <a16:creationId xmlns="" xmlns:a16="http://schemas.microsoft.com/office/drawing/2014/main" id="{4BE3F1F7-BF44-4C19-A66C-68A74FEC129F}"/>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6" y="0"/>
            <a:ext cx="5525588" cy="3494314"/>
          </a:xfrm>
          <a:prstGeom prst="rect">
            <a:avLst/>
          </a:prstGeom>
          <a:noFill/>
          <a:ln>
            <a:noFill/>
          </a:ln>
        </p:spPr>
      </p:pic>
      <p:pic>
        <p:nvPicPr>
          <p:cNvPr id="3" name="Picture 2" descr="Image may contain: 1 person, smiling, sitting, phone, screen and indoor">
            <a:extLst>
              <a:ext uri="{FF2B5EF4-FFF2-40B4-BE49-F238E27FC236}">
                <a16:creationId xmlns="" xmlns:a16="http://schemas.microsoft.com/office/drawing/2014/main" id="{EADFEFD9-F011-40CD-92BA-8DBFD8EFEB3B}"/>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a:xfrm>
            <a:off x="0" y="3494315"/>
            <a:ext cx="5525587" cy="3345316"/>
          </a:xfrm>
          <a:prstGeom prst="rect">
            <a:avLst/>
          </a:prstGeom>
          <a:noFill/>
          <a:ln>
            <a:noFill/>
          </a:ln>
        </p:spPr>
      </p:pic>
      <p:pic>
        <p:nvPicPr>
          <p:cNvPr id="4" name="Picture 3" descr="Image may contain: 1 person, smiling">
            <a:extLst>
              <a:ext uri="{FF2B5EF4-FFF2-40B4-BE49-F238E27FC236}">
                <a16:creationId xmlns="" xmlns:a16="http://schemas.microsoft.com/office/drawing/2014/main" id="{8BEDA755-DBA9-43C0-A765-29BE46B3D84B}"/>
              </a:ext>
            </a:extLst>
          </p:cNvPr>
          <p:cNvPicPr/>
          <p:nvPr/>
        </p:nvPicPr>
        <p:blipFill>
          <a:blip r:embed="rId4" cstate="print">
            <a:extLst>
              <a:ext uri="{28A0092B-C50C-407E-A947-70E740481C1C}">
                <a14:useLocalDpi xmlns="" xmlns:a14="http://schemas.microsoft.com/office/drawing/2010/main" val="0"/>
              </a:ext>
            </a:extLst>
          </a:blip>
          <a:srcRect/>
          <a:stretch>
            <a:fillRect/>
          </a:stretch>
        </p:blipFill>
        <p:spPr>
          <a:xfrm>
            <a:off x="5525586" y="-1"/>
            <a:ext cx="5584373" cy="6988629"/>
          </a:xfrm>
          <a:prstGeom prst="rect">
            <a:avLst/>
          </a:prstGeom>
          <a:noFill/>
          <a:ln>
            <a:noFill/>
          </a:ln>
        </p:spPr>
      </p:pic>
    </p:spTree>
    <p:extLst>
      <p:ext uri="{BB962C8B-B14F-4D97-AF65-F5344CB8AC3E}">
        <p14:creationId xmlns="" xmlns:p14="http://schemas.microsoft.com/office/powerpoint/2010/main" val="3765118492"/>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may contain: one or more people">
            <a:extLst>
              <a:ext uri="{FF2B5EF4-FFF2-40B4-BE49-F238E27FC236}">
                <a16:creationId xmlns="" xmlns:a16="http://schemas.microsoft.com/office/drawing/2014/main" id="{4211E095-BC4B-4067-9734-3A665B799DDB}"/>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4" y="-1"/>
            <a:ext cx="10972799" cy="7184571"/>
          </a:xfrm>
          <a:prstGeom prst="rect">
            <a:avLst/>
          </a:prstGeom>
          <a:noFill/>
          <a:ln>
            <a:noFill/>
          </a:ln>
        </p:spPr>
      </p:pic>
    </p:spTree>
    <p:extLst>
      <p:ext uri="{BB962C8B-B14F-4D97-AF65-F5344CB8AC3E}">
        <p14:creationId xmlns="" xmlns:p14="http://schemas.microsoft.com/office/powerpoint/2010/main" val="562871397"/>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AE8E5B-BB6B-4A59-99C2-F083DA7F7DA0}"/>
              </a:ext>
            </a:extLst>
          </p:cNvPr>
          <p:cNvSpPr>
            <a:spLocks noGrp="1"/>
          </p:cNvSpPr>
          <p:nvPr>
            <p:ph type="title"/>
          </p:nvPr>
        </p:nvSpPr>
        <p:spPr>
          <a:xfrm>
            <a:off x="621422" y="255495"/>
            <a:ext cx="9894177" cy="2380128"/>
          </a:xfrm>
        </p:spPr>
        <p:txBody>
          <a:bodyPr>
            <a:normAutofit/>
          </a:bodyPr>
          <a:lstStyle/>
          <a:p>
            <a:r>
              <a:rPr lang="en-US" sz="2000" b="0" dirty="0">
                <a:solidFill>
                  <a:schemeClr val="tx1"/>
                </a:solidFill>
                <a:effectLst/>
                <a:latin typeface="Arial" pitchFamily="34" charset="0"/>
                <a:cs typeface="Arial" pitchFamily="34" charset="0"/>
              </a:rPr>
              <a:t>In 1986, Dr. Clarita G. </a:t>
            </a:r>
            <a:r>
              <a:rPr lang="en-US" sz="2000" b="0" dirty="0" err="1">
                <a:solidFill>
                  <a:schemeClr val="tx1"/>
                </a:solidFill>
                <a:effectLst/>
                <a:latin typeface="Arial" pitchFamily="34" charset="0"/>
                <a:cs typeface="Arial" pitchFamily="34" charset="0"/>
              </a:rPr>
              <a:t>Adalem</a:t>
            </a:r>
            <a:r>
              <a:rPr lang="en-US" sz="2000" b="0" dirty="0">
                <a:solidFill>
                  <a:schemeClr val="tx1"/>
                </a:solidFill>
                <a:effectLst/>
                <a:latin typeface="Arial" pitchFamily="34" charset="0"/>
                <a:cs typeface="Arial" pitchFamily="34" charset="0"/>
              </a:rPr>
              <a:t>, a Master Teacher in </a:t>
            </a:r>
            <a:r>
              <a:rPr lang="en-US" sz="2000" b="0" dirty="0" err="1">
                <a:solidFill>
                  <a:schemeClr val="tx1"/>
                </a:solidFill>
                <a:effectLst/>
                <a:latin typeface="Arial" pitchFamily="34" charset="0"/>
                <a:cs typeface="Arial" pitchFamily="34" charset="0"/>
              </a:rPr>
              <a:t>Pangasinan</a:t>
            </a:r>
            <a:r>
              <a:rPr lang="en-US" sz="2000" b="0" dirty="0">
                <a:solidFill>
                  <a:schemeClr val="tx1"/>
                </a:solidFill>
                <a:effectLst/>
                <a:latin typeface="Arial" pitchFamily="34" charset="0"/>
                <a:cs typeface="Arial" pitchFamily="34" charset="0"/>
              </a:rPr>
              <a:t> founded the 1</a:t>
            </a:r>
            <a:r>
              <a:rPr lang="en-US" sz="2000" b="0" baseline="30000" dirty="0">
                <a:solidFill>
                  <a:schemeClr val="tx1"/>
                </a:solidFill>
                <a:effectLst/>
                <a:latin typeface="Arial" pitchFamily="34" charset="0"/>
                <a:cs typeface="Arial" pitchFamily="34" charset="0"/>
              </a:rPr>
              <a:t>st</a:t>
            </a:r>
            <a:r>
              <a:rPr lang="en-US" sz="2000" b="0" dirty="0">
                <a:solidFill>
                  <a:schemeClr val="tx1"/>
                </a:solidFill>
                <a:effectLst/>
                <a:latin typeface="Arial" pitchFamily="34" charset="0"/>
                <a:cs typeface="Arial" pitchFamily="34" charset="0"/>
              </a:rPr>
              <a:t> of three schools established by the </a:t>
            </a:r>
            <a:r>
              <a:rPr lang="en-US" sz="2000" b="0" dirty="0" err="1">
                <a:solidFill>
                  <a:schemeClr val="tx1"/>
                </a:solidFill>
                <a:effectLst/>
                <a:latin typeface="Arial" pitchFamily="34" charset="0"/>
                <a:cs typeface="Arial" pitchFamily="34" charset="0"/>
              </a:rPr>
              <a:t>Adalem</a:t>
            </a:r>
            <a:r>
              <a:rPr lang="en-US" sz="2000" b="0" dirty="0">
                <a:solidFill>
                  <a:schemeClr val="tx1"/>
                </a:solidFill>
                <a:effectLst/>
                <a:latin typeface="Arial" pitchFamily="34" charset="0"/>
                <a:cs typeface="Arial" pitchFamily="34" charset="0"/>
              </a:rPr>
              <a:t> Family. The Better Children of  St. Clare Montessori Center in </a:t>
            </a:r>
            <a:r>
              <a:rPr lang="en-US" sz="2000" b="0" dirty="0" err="1">
                <a:solidFill>
                  <a:schemeClr val="tx1"/>
                </a:solidFill>
                <a:effectLst/>
                <a:latin typeface="Arial" pitchFamily="34" charset="0"/>
                <a:cs typeface="Arial" pitchFamily="34" charset="0"/>
              </a:rPr>
              <a:t>Lillesville</a:t>
            </a:r>
            <a:r>
              <a:rPr lang="en-US" sz="2000" b="0" dirty="0">
                <a:solidFill>
                  <a:schemeClr val="tx1"/>
                </a:solidFill>
                <a:effectLst/>
                <a:latin typeface="Arial" pitchFamily="34" charset="0"/>
                <a:cs typeface="Arial" pitchFamily="34" charset="0"/>
              </a:rPr>
              <a:t>, and in 1992, the Better Children of St. Clare Montessori Center- </a:t>
            </a:r>
            <a:r>
              <a:rPr lang="en-US" sz="2000" b="0" dirty="0" err="1">
                <a:solidFill>
                  <a:schemeClr val="tx1"/>
                </a:solidFill>
                <a:effectLst/>
                <a:latin typeface="Arial" pitchFamily="34" charset="0"/>
                <a:cs typeface="Arial" pitchFamily="34" charset="0"/>
              </a:rPr>
              <a:t>Sto</a:t>
            </a:r>
            <a:r>
              <a:rPr lang="en-US" sz="2000" b="0" dirty="0">
                <a:solidFill>
                  <a:schemeClr val="tx1"/>
                </a:solidFill>
                <a:effectLst/>
                <a:latin typeface="Arial" pitchFamily="34" charset="0"/>
                <a:cs typeface="Arial" pitchFamily="34" charset="0"/>
              </a:rPr>
              <a:t>. Niño. In 1995, the St. Clare College of Caloocan was established due to the economic crisis and resounding clamor of parents in the first district of Caloocan. </a:t>
            </a:r>
            <a:r>
              <a:rPr lang="en-PH" sz="1800" b="0" dirty="0">
                <a:solidFill>
                  <a:schemeClr val="tx1"/>
                </a:solidFill>
                <a:effectLst/>
                <a:latin typeface="Arial" pitchFamily="34" charset="0"/>
                <a:cs typeface="Arial" pitchFamily="34" charset="0"/>
              </a:rPr>
              <a:t/>
            </a:r>
            <a:br>
              <a:rPr lang="en-PH" sz="1800" b="0" dirty="0">
                <a:solidFill>
                  <a:schemeClr val="tx1"/>
                </a:solidFill>
                <a:effectLst/>
                <a:latin typeface="Arial" pitchFamily="34" charset="0"/>
                <a:cs typeface="Arial" pitchFamily="34" charset="0"/>
              </a:rPr>
            </a:br>
            <a:endParaRPr lang="en-PH" sz="1800" b="0" dirty="0">
              <a:solidFill>
                <a:schemeClr val="tx1"/>
              </a:solidFill>
              <a:effectLst/>
              <a:latin typeface="Arial" pitchFamily="34" charset="0"/>
              <a:cs typeface="Arial" pitchFamily="34" charset="0"/>
            </a:endParaRPr>
          </a:p>
        </p:txBody>
      </p:sp>
      <p:pic>
        <p:nvPicPr>
          <p:cNvPr id="4" name="Content Placeholder 3" descr="Image may contain: sky, plant, tree, outdoor and nature">
            <a:extLst>
              <a:ext uri="{FF2B5EF4-FFF2-40B4-BE49-F238E27FC236}">
                <a16:creationId xmlns="" xmlns:a16="http://schemas.microsoft.com/office/drawing/2014/main" id="{DD3D0901-096B-46D3-96E2-863C8B2F5F4A}"/>
              </a:ext>
            </a:extLst>
          </p:cNvPr>
          <p:cNvPicPr>
            <a:picLocks noGrp="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378371" y="2387981"/>
            <a:ext cx="5123795" cy="4186232"/>
          </a:xfrm>
          <a:prstGeom prst="rect">
            <a:avLst/>
          </a:prstGeom>
          <a:noFill/>
          <a:ln>
            <a:noFill/>
          </a:ln>
        </p:spPr>
      </p:pic>
      <p:pic>
        <p:nvPicPr>
          <p:cNvPr id="5" name="Picture 4" descr="Image may contain: sky and outdoor">
            <a:extLst>
              <a:ext uri="{FF2B5EF4-FFF2-40B4-BE49-F238E27FC236}">
                <a16:creationId xmlns="" xmlns:a16="http://schemas.microsoft.com/office/drawing/2014/main" id="{BAAF32C9-3604-48DA-9697-6ECD3B6D735E}"/>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a:xfrm>
            <a:off x="5488584" y="2387981"/>
            <a:ext cx="5121599" cy="4186232"/>
          </a:xfrm>
          <a:prstGeom prst="rect">
            <a:avLst/>
          </a:prstGeom>
          <a:noFill/>
          <a:ln>
            <a:noFill/>
          </a:ln>
        </p:spPr>
      </p:pic>
    </p:spTree>
    <p:extLst>
      <p:ext uri="{BB962C8B-B14F-4D97-AF65-F5344CB8AC3E}">
        <p14:creationId xmlns="" xmlns:p14="http://schemas.microsoft.com/office/powerpoint/2010/main" val="3632194104"/>
      </p:ext>
    </p:extLst>
  </p:cSld>
  <p:clrMapOvr>
    <a:masterClrMapping/>
  </p:clrMapOvr>
  <p:transition spd="slow">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one or more people and indoor">
            <a:extLst>
              <a:ext uri="{FF2B5EF4-FFF2-40B4-BE49-F238E27FC236}">
                <a16:creationId xmlns="" xmlns:a16="http://schemas.microsoft.com/office/drawing/2014/main" id="{16111441-DAA3-446E-8057-C01B77FD081B}"/>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1" y="-146956"/>
            <a:ext cx="10972800" cy="7347856"/>
          </a:xfrm>
          <a:prstGeom prst="rect">
            <a:avLst/>
          </a:prstGeom>
          <a:noFill/>
          <a:ln>
            <a:noFill/>
          </a:ln>
        </p:spPr>
      </p:pic>
    </p:spTree>
    <p:extLst>
      <p:ext uri="{BB962C8B-B14F-4D97-AF65-F5344CB8AC3E}">
        <p14:creationId xmlns="" xmlns:p14="http://schemas.microsoft.com/office/powerpoint/2010/main" val="1591916488"/>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text">
            <a:extLst>
              <a:ext uri="{FF2B5EF4-FFF2-40B4-BE49-F238E27FC236}">
                <a16:creationId xmlns="" xmlns:a16="http://schemas.microsoft.com/office/drawing/2014/main" id="{F2D1D658-6FCA-4D7F-8003-B5AD9A41AD3A}"/>
              </a:ext>
            </a:extLst>
          </p:cNvPr>
          <p:cNvPicPr/>
          <p:nvPr/>
        </p:nvPicPr>
        <p:blipFill>
          <a:blip r:embed="rId2">
            <a:extLst>
              <a:ext uri="{28A0092B-C50C-407E-A947-70E740481C1C}">
                <a14:useLocalDpi xmlns="" xmlns:a14="http://schemas.microsoft.com/office/drawing/2010/main" val="0"/>
              </a:ext>
            </a:extLst>
          </a:blip>
          <a:srcRect/>
          <a:stretch>
            <a:fillRect/>
          </a:stretch>
        </p:blipFill>
        <p:spPr>
          <a:xfrm>
            <a:off x="1" y="1"/>
            <a:ext cx="10972800" cy="6858000"/>
          </a:xfrm>
          <a:prstGeom prst="rect">
            <a:avLst/>
          </a:prstGeom>
          <a:noFill/>
          <a:ln>
            <a:noFill/>
          </a:ln>
        </p:spPr>
      </p:pic>
    </p:spTree>
    <p:extLst>
      <p:ext uri="{BB962C8B-B14F-4D97-AF65-F5344CB8AC3E}">
        <p14:creationId xmlns="" xmlns:p14="http://schemas.microsoft.com/office/powerpoint/2010/main" val="871339293"/>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KHULET08\AppData\Local\Microsoft\Windows\INetCache\Content.Word\njjjopjpo.jpg">
            <a:extLst>
              <a:ext uri="{FF2B5EF4-FFF2-40B4-BE49-F238E27FC236}">
                <a16:creationId xmlns="" xmlns:a16="http://schemas.microsoft.com/office/drawing/2014/main" id="{A97AFAA6-9934-465B-B06D-F0914131BBAD}"/>
              </a:ext>
            </a:extLst>
          </p:cNvPr>
          <p:cNvPicPr/>
          <p:nvPr/>
        </p:nvPicPr>
        <p:blipFill>
          <a:blip r:embed="rId2">
            <a:extLst>
              <a:ext uri="{28A0092B-C50C-407E-A947-70E740481C1C}">
                <a14:useLocalDpi xmlns="" xmlns:a14="http://schemas.microsoft.com/office/drawing/2010/main" val="0"/>
              </a:ext>
            </a:extLst>
          </a:blip>
          <a:srcRect/>
          <a:stretch>
            <a:fillRect/>
          </a:stretch>
        </p:blipFill>
        <p:spPr>
          <a:xfrm>
            <a:off x="0" y="4"/>
            <a:ext cx="10972800" cy="6857999"/>
          </a:xfrm>
          <a:prstGeom prst="rect">
            <a:avLst/>
          </a:prstGeom>
          <a:noFill/>
          <a:ln>
            <a:noFill/>
          </a:ln>
        </p:spPr>
      </p:pic>
    </p:spTree>
    <p:extLst>
      <p:ext uri="{BB962C8B-B14F-4D97-AF65-F5344CB8AC3E}">
        <p14:creationId xmlns="" xmlns:p14="http://schemas.microsoft.com/office/powerpoint/2010/main" val="267145871"/>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el Banal is Blackwater's top pick in PBA regular draft as Ginebra tabs unknown Jam Jamito">
            <a:extLst>
              <a:ext uri="{FF2B5EF4-FFF2-40B4-BE49-F238E27FC236}">
                <a16:creationId xmlns="" xmlns:a16="http://schemas.microsoft.com/office/drawing/2014/main" id="{8B0454C6-ECF4-409A-89D4-6D49D4C41D05}"/>
              </a:ext>
            </a:extLst>
          </p:cNvPr>
          <p:cNvPicPr/>
          <p:nvPr/>
        </p:nvPicPr>
        <p:blipFill>
          <a:blip r:embed="rId2">
            <a:extLst>
              <a:ext uri="{28A0092B-C50C-407E-A947-70E740481C1C}">
                <a14:useLocalDpi xmlns="" xmlns:a14="http://schemas.microsoft.com/office/drawing/2010/main" val="0"/>
              </a:ext>
            </a:extLst>
          </a:blip>
          <a:srcRect/>
          <a:stretch>
            <a:fillRect/>
          </a:stretch>
        </p:blipFill>
        <p:spPr>
          <a:xfrm>
            <a:off x="0" y="0"/>
            <a:ext cx="10972800" cy="6858000"/>
          </a:xfrm>
          <a:prstGeom prst="rect">
            <a:avLst/>
          </a:prstGeom>
          <a:noFill/>
          <a:ln>
            <a:noFill/>
          </a:ln>
        </p:spPr>
      </p:pic>
    </p:spTree>
    <p:extLst>
      <p:ext uri="{BB962C8B-B14F-4D97-AF65-F5344CB8AC3E}">
        <p14:creationId xmlns="" xmlns:p14="http://schemas.microsoft.com/office/powerpoint/2010/main" val="3126990120"/>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C61620-C831-44B4-B733-16F0F60C264F}"/>
              </a:ext>
            </a:extLst>
          </p:cNvPr>
          <p:cNvSpPr>
            <a:spLocks noGrp="1"/>
          </p:cNvSpPr>
          <p:nvPr>
            <p:ph type="ctrTitle"/>
          </p:nvPr>
        </p:nvSpPr>
        <p:spPr>
          <a:xfrm>
            <a:off x="693688" y="1820206"/>
            <a:ext cx="9673469" cy="1828800"/>
          </a:xfrm>
        </p:spPr>
        <p:txBody>
          <a:bodyPr>
            <a:noAutofit/>
          </a:bodyPr>
          <a:lstStyle/>
          <a:p>
            <a:r>
              <a:rPr lang="en-PH" sz="6000" b="1" dirty="0">
                <a:solidFill>
                  <a:schemeClr val="tx1"/>
                </a:solidFill>
              </a:rPr>
              <a:t>School Administration</a:t>
            </a:r>
          </a:p>
        </p:txBody>
      </p:sp>
      <p:sp>
        <p:nvSpPr>
          <p:cNvPr id="3" name="Subtitle 2">
            <a:extLst>
              <a:ext uri="{FF2B5EF4-FFF2-40B4-BE49-F238E27FC236}">
                <a16:creationId xmlns="" xmlns:a16="http://schemas.microsoft.com/office/drawing/2014/main" id="{CCCA9DA3-D277-4DD4-8FCA-A01DEC3AE842}"/>
              </a:ext>
            </a:extLst>
          </p:cNvPr>
          <p:cNvSpPr>
            <a:spLocks noGrp="1"/>
          </p:cNvSpPr>
          <p:nvPr>
            <p:ph type="subTitle" idx="1"/>
          </p:nvPr>
        </p:nvSpPr>
        <p:spPr/>
        <p:txBody>
          <a:bodyPr/>
          <a:lstStyle/>
          <a:p>
            <a:endParaRPr lang="en-PH"/>
          </a:p>
        </p:txBody>
      </p:sp>
    </p:spTree>
    <p:extLst>
      <p:ext uri="{BB962C8B-B14F-4D97-AF65-F5344CB8AC3E}">
        <p14:creationId xmlns="" xmlns:p14="http://schemas.microsoft.com/office/powerpoint/2010/main" val="3514901845"/>
      </p:ext>
    </p:extLst>
  </p:cSld>
  <p:clrMapOvr>
    <a:masterClrMapping/>
  </p:clrMapOvr>
  <p:transition spd="slow">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KHULET08\AppData\Local\Microsoft\Windows\INetCache\Content.Word\1.jpg">
            <a:extLst>
              <a:ext uri="{FF2B5EF4-FFF2-40B4-BE49-F238E27FC236}">
                <a16:creationId xmlns="" xmlns:a16="http://schemas.microsoft.com/office/drawing/2014/main" id="{1B3631E2-9DD1-474C-B614-7EEA1A13EF2C}"/>
              </a:ext>
            </a:extLst>
          </p:cNvPr>
          <p:cNvPicPr/>
          <p:nvPr/>
        </p:nvPicPr>
        <p:blipFill>
          <a:blip r:embed="rId2" cstate="print">
            <a:extLst>
              <a:ext uri="{28A0092B-C50C-407E-A947-70E740481C1C}">
                <a14:useLocalDpi xmlns="" xmlns:a14="http://schemas.microsoft.com/office/drawing/2010/main" val="0"/>
              </a:ext>
            </a:extLst>
          </a:blip>
          <a:srcRect l="11485" r="2068"/>
          <a:stretch>
            <a:fillRect/>
          </a:stretch>
        </p:blipFill>
        <p:spPr>
          <a:xfrm>
            <a:off x="0" y="-149629"/>
            <a:ext cx="10972800" cy="7680960"/>
          </a:xfrm>
          <a:prstGeom prst="rect">
            <a:avLst/>
          </a:prstGeom>
          <a:noFill/>
          <a:ln>
            <a:noFill/>
          </a:ln>
        </p:spPr>
      </p:pic>
    </p:spTree>
    <p:extLst>
      <p:ext uri="{BB962C8B-B14F-4D97-AF65-F5344CB8AC3E}">
        <p14:creationId xmlns="" xmlns:p14="http://schemas.microsoft.com/office/powerpoint/2010/main" val="102331679"/>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4B6418-26DA-4A3C-A1EF-0D24EC69A6D3}"/>
              </a:ext>
            </a:extLst>
          </p:cNvPr>
          <p:cNvSpPr>
            <a:spLocks noGrp="1"/>
          </p:cNvSpPr>
          <p:nvPr>
            <p:ph type="title"/>
          </p:nvPr>
        </p:nvSpPr>
        <p:spPr>
          <a:xfrm>
            <a:off x="564468" y="-425696"/>
            <a:ext cx="9446640" cy="6385034"/>
          </a:xfrm>
        </p:spPr>
        <p:txBody>
          <a:bodyPr>
            <a:noAutofit/>
          </a:bodyPr>
          <a:lstStyle/>
          <a:p>
            <a:r>
              <a:rPr lang="en-US" sz="2000" b="0" dirty="0">
                <a:solidFill>
                  <a:schemeClr val="tx1"/>
                </a:solidFill>
                <a:effectLst/>
                <a:latin typeface="Arial" pitchFamily="34" charset="0"/>
                <a:cs typeface="Arial" pitchFamily="34" charset="0"/>
              </a:rPr>
              <a:t>The founder of St. Clare Group of Schools</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	An Academician, Dr. Clarita G. </a:t>
            </a:r>
            <a:r>
              <a:rPr lang="en-US" sz="2000" b="0" dirty="0" err="1">
                <a:solidFill>
                  <a:schemeClr val="tx1"/>
                </a:solidFill>
                <a:effectLst/>
                <a:latin typeface="Arial" pitchFamily="34" charset="0"/>
                <a:cs typeface="Arial" pitchFamily="34" charset="0"/>
              </a:rPr>
              <a:t>Adalem</a:t>
            </a:r>
            <a:r>
              <a:rPr lang="en-US" sz="2000" b="0" dirty="0">
                <a:solidFill>
                  <a:schemeClr val="tx1"/>
                </a:solidFill>
                <a:effectLst/>
                <a:latin typeface="Arial" pitchFamily="34" charset="0"/>
                <a:cs typeface="Arial" pitchFamily="34" charset="0"/>
              </a:rPr>
              <a:t>, the founder, Chairman and President of the St. Clare Group of school, effectively works with her academic constituencies to think beyond the confines of their own disciplines and areas of formal responsibilities. She contributes much in shaping broad institutional policies and successfully positioned the St. Clare Institutions to meet future challenges of change.</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She holds the following degrees:</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	Doctor of Philosophy (Ph.D. Major in Science Education), Master of Arts in Education (</a:t>
            </a:r>
            <a:r>
              <a:rPr lang="en-US" sz="2000" b="0" dirty="0" err="1">
                <a:solidFill>
                  <a:schemeClr val="tx1"/>
                </a:solidFill>
                <a:effectLst/>
                <a:latin typeface="Arial" pitchFamily="34" charset="0"/>
                <a:cs typeface="Arial" pitchFamily="34" charset="0"/>
              </a:rPr>
              <a:t>Ma.Ed</a:t>
            </a:r>
            <a:r>
              <a:rPr lang="en-US" sz="2000" b="0" dirty="0">
                <a:solidFill>
                  <a:schemeClr val="tx1"/>
                </a:solidFill>
                <a:effectLst/>
                <a:latin typeface="Arial" pitchFamily="34" charset="0"/>
                <a:cs typeface="Arial" pitchFamily="34" charset="0"/>
              </a:rPr>
              <a:t>), and Bachelor of Science on Elementary Education. She has attended local and International seminars and conference, one of the most prestigious of which is the fifth UNESCO-ACEID International Conference and Reforming Curriculum and Pedagogy in Bangkok, Thailand. Her travels are not confined in Asia alone but also to the USA, Australia and Europe. In the USA, Dr. </a:t>
            </a:r>
            <a:r>
              <a:rPr lang="en-US" sz="2000" b="0" dirty="0" err="1">
                <a:solidFill>
                  <a:schemeClr val="tx1"/>
                </a:solidFill>
                <a:effectLst/>
                <a:latin typeface="Arial" pitchFamily="34" charset="0"/>
                <a:cs typeface="Arial" pitchFamily="34" charset="0"/>
              </a:rPr>
              <a:t>Adalem</a:t>
            </a:r>
            <a:r>
              <a:rPr lang="en-US" sz="2000" b="0" dirty="0">
                <a:solidFill>
                  <a:schemeClr val="tx1"/>
                </a:solidFill>
                <a:effectLst/>
                <a:latin typeface="Arial" pitchFamily="34" charset="0"/>
                <a:cs typeface="Arial" pitchFamily="34" charset="0"/>
              </a:rPr>
              <a:t> has traveled from East to the West Coast. In Europe, she has gone to France, Rome, Italy and Spain among others.</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	</a:t>
            </a:r>
            <a:endParaRPr lang="en-PH" sz="20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172261263"/>
      </p:ext>
    </p:extLst>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1FA984-2037-414B-BF5A-8B33D91BFFEA}"/>
              </a:ext>
            </a:extLst>
          </p:cNvPr>
          <p:cNvSpPr>
            <a:spLocks noGrp="1"/>
          </p:cNvSpPr>
          <p:nvPr>
            <p:ph type="title"/>
          </p:nvPr>
        </p:nvSpPr>
        <p:spPr>
          <a:xfrm>
            <a:off x="567544" y="-138795"/>
            <a:ext cx="9505560" cy="6151282"/>
          </a:xfrm>
        </p:spPr>
        <p:txBody>
          <a:bodyPr>
            <a:normAutofit/>
          </a:bodyPr>
          <a:lstStyle/>
          <a:p>
            <a:r>
              <a:rPr lang="en-US" sz="2800" b="0" dirty="0">
                <a:solidFill>
                  <a:schemeClr val="tx1"/>
                </a:solidFill>
                <a:effectLst/>
                <a:latin typeface="Arial" pitchFamily="34" charset="0"/>
                <a:cs typeface="Arial" pitchFamily="34" charset="0"/>
              </a:rPr>
              <a:t>With regard to honors, awards and achievements, she has many academic, civic and religious awards. One of the most prestigious is the National Award given by the Philippine Normal University on May 1, 2011 for having founded private schools- the St. Clare Group of Schools.</a:t>
            </a:r>
            <a:r>
              <a:rPr lang="en-PH" sz="2800" b="0" dirty="0">
                <a:solidFill>
                  <a:schemeClr val="tx1"/>
                </a:solidFill>
                <a:effectLst/>
                <a:latin typeface="Arial" pitchFamily="34" charset="0"/>
                <a:cs typeface="Arial" pitchFamily="34" charset="0"/>
              </a:rPr>
              <a:t/>
            </a:r>
            <a:br>
              <a:rPr lang="en-PH" sz="2800" b="0" dirty="0">
                <a:solidFill>
                  <a:schemeClr val="tx1"/>
                </a:solidFill>
                <a:effectLst/>
                <a:latin typeface="Arial" pitchFamily="34" charset="0"/>
                <a:cs typeface="Arial" pitchFamily="34" charset="0"/>
              </a:rPr>
            </a:br>
            <a:r>
              <a:rPr lang="en-US" sz="2800" b="0" dirty="0">
                <a:solidFill>
                  <a:schemeClr val="tx1"/>
                </a:solidFill>
                <a:effectLst/>
                <a:latin typeface="Arial" pitchFamily="34" charset="0"/>
                <a:cs typeface="Arial" pitchFamily="34" charset="0"/>
              </a:rPr>
              <a:t>	Her quest for excellence is not limited to the academe. She is actively involved in civic as well as religious organizations. She is one of the Board of Directors of the Philippine National Red Cross, Caloocan Chapter and the Vice President of the Catholic Women’s League, National Level.</a:t>
            </a:r>
            <a:r>
              <a:rPr lang="en-PH" sz="2800" b="0" dirty="0">
                <a:solidFill>
                  <a:schemeClr val="tx1"/>
                </a:solidFill>
                <a:effectLst/>
                <a:latin typeface="Arial" pitchFamily="34" charset="0"/>
                <a:cs typeface="Arial" pitchFamily="34" charset="0"/>
              </a:rPr>
              <a:t/>
            </a:r>
            <a:br>
              <a:rPr lang="en-PH" sz="2800" b="0" dirty="0">
                <a:solidFill>
                  <a:schemeClr val="tx1"/>
                </a:solidFill>
                <a:effectLst/>
                <a:latin typeface="Arial" pitchFamily="34" charset="0"/>
                <a:cs typeface="Arial" pitchFamily="34" charset="0"/>
              </a:rPr>
            </a:br>
            <a:endParaRPr lang="en-PH" sz="28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962389429"/>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2 people, people smiling, text">
            <a:extLst>
              <a:ext uri="{FF2B5EF4-FFF2-40B4-BE49-F238E27FC236}">
                <a16:creationId xmlns="" xmlns:a16="http://schemas.microsoft.com/office/drawing/2014/main" id="{8508C0C7-2BF3-4CA9-BECD-8CB5BC6316CE}"/>
              </a:ext>
            </a:extLst>
          </p:cNvPr>
          <p:cNvPicPr/>
          <p:nvPr/>
        </p:nvPicPr>
        <p:blipFill>
          <a:blip r:embed="rId2">
            <a:extLst>
              <a:ext uri="{28A0092B-C50C-407E-A947-70E740481C1C}">
                <a14:useLocalDpi xmlns="" xmlns:a14="http://schemas.microsoft.com/office/drawing/2010/main" val="0"/>
              </a:ext>
            </a:extLst>
          </a:blip>
          <a:srcRect/>
          <a:stretch>
            <a:fillRect/>
          </a:stretch>
        </p:blipFill>
        <p:spPr>
          <a:xfrm>
            <a:off x="0" y="-118533"/>
            <a:ext cx="11308080" cy="7924800"/>
          </a:xfrm>
          <a:prstGeom prst="rect">
            <a:avLst/>
          </a:prstGeom>
          <a:noFill/>
          <a:ln>
            <a:noFill/>
          </a:ln>
        </p:spPr>
      </p:pic>
    </p:spTree>
    <p:extLst>
      <p:ext uri="{BB962C8B-B14F-4D97-AF65-F5344CB8AC3E}">
        <p14:creationId xmlns="" xmlns:p14="http://schemas.microsoft.com/office/powerpoint/2010/main" val="1167446123"/>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820C50-254A-49D4-9AE7-E2D50F599760}"/>
              </a:ext>
            </a:extLst>
          </p:cNvPr>
          <p:cNvSpPr>
            <a:spLocks noGrp="1"/>
          </p:cNvSpPr>
          <p:nvPr>
            <p:ph type="title"/>
          </p:nvPr>
        </p:nvSpPr>
        <p:spPr>
          <a:xfrm>
            <a:off x="516367" y="583324"/>
            <a:ext cx="9875520" cy="5249917"/>
          </a:xfrm>
        </p:spPr>
        <p:txBody>
          <a:bodyPr>
            <a:normAutofit fontScale="90000"/>
          </a:bodyPr>
          <a:lstStyle/>
          <a:p>
            <a:r>
              <a:rPr lang="en-US" sz="2200" b="0" dirty="0">
                <a:solidFill>
                  <a:schemeClr val="tx1"/>
                </a:solidFill>
                <a:effectLst/>
                <a:latin typeface="Arial" pitchFamily="34" charset="0"/>
                <a:cs typeface="Arial" pitchFamily="34" charset="0"/>
              </a:rPr>
              <a:t>	A strategist, President and the Chairman of the Board of Trustees of the St. Clare Group of Schools. </a:t>
            </a:r>
            <a:r>
              <a:rPr lang="en-US" sz="2200" b="0" i="1" dirty="0">
                <a:solidFill>
                  <a:schemeClr val="tx1"/>
                </a:solidFill>
                <a:effectLst/>
                <a:latin typeface="Arial" pitchFamily="34" charset="0"/>
                <a:cs typeface="Arial" pitchFamily="34" charset="0"/>
              </a:rPr>
              <a:t>DR. ERNESTO M. ADALEM</a:t>
            </a:r>
            <a:r>
              <a:rPr lang="en-US" sz="2200" b="0" dirty="0">
                <a:solidFill>
                  <a:schemeClr val="tx1"/>
                </a:solidFill>
                <a:effectLst/>
                <a:latin typeface="Arial" pitchFamily="34" charset="0"/>
                <a:cs typeface="Arial" pitchFamily="34" charset="0"/>
              </a:rPr>
              <a:t> had a powerful institutional vision who used practical and conceptual responses to the multiple responsibilities and constituencies of his role in presidency. In 2001, he was the only Filipino and one of the two Asians in a group 77 presidents of colleges and universities worldwide who were invented to the Post Doctorate Program in Institutional Advancement at Harvard University in Cambridge, Massachusetts, United States of America.</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	Dr. </a:t>
            </a:r>
            <a:r>
              <a:rPr lang="en-US" sz="2200" b="0" dirty="0" err="1">
                <a:solidFill>
                  <a:schemeClr val="tx1"/>
                </a:solidFill>
                <a:effectLst/>
                <a:latin typeface="Arial" pitchFamily="34" charset="0"/>
                <a:cs typeface="Arial" pitchFamily="34" charset="0"/>
              </a:rPr>
              <a:t>Adalem</a:t>
            </a:r>
            <a:r>
              <a:rPr lang="en-US" sz="2200" b="0" dirty="0">
                <a:solidFill>
                  <a:schemeClr val="tx1"/>
                </a:solidFill>
                <a:effectLst/>
                <a:latin typeface="Arial" pitchFamily="34" charset="0"/>
                <a:cs typeface="Arial" pitchFamily="34" charset="0"/>
              </a:rPr>
              <a:t> had the following degrees: Post Doctorate in institutional Advancement (Harvard University, USA), Doctor of Philosophy (Ph.D.in Science Education), Master of Laws (LI.M.), Bachelor of Laws (LI.B), and B.S Agricultural Education (B.S.A. Ed).</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	He was the President of the Private School Owners Association of the Philippines (PSOAP) and the President of the </a:t>
            </a:r>
            <a:r>
              <a:rPr lang="en-US" sz="2200" b="0" dirty="0" err="1">
                <a:solidFill>
                  <a:schemeClr val="tx1"/>
                </a:solidFill>
                <a:effectLst/>
                <a:latin typeface="Arial" pitchFamily="34" charset="0"/>
                <a:cs typeface="Arial" pitchFamily="34" charset="0"/>
              </a:rPr>
              <a:t>Kalookan</a:t>
            </a:r>
            <a:r>
              <a:rPr lang="en-US" sz="2200" b="0" dirty="0">
                <a:solidFill>
                  <a:schemeClr val="tx1"/>
                </a:solidFill>
                <a:effectLst/>
                <a:latin typeface="Arial" pitchFamily="34" charset="0"/>
                <a:cs typeface="Arial" pitchFamily="34" charset="0"/>
              </a:rPr>
              <a:t> Private School Owners Association (KAPSOA).</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Reforming Curriculum and Pedagogy in Bangkok, Thailand.</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endParaRPr lang="en-PH" sz="22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058651091"/>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E781FA-7496-48DF-9DD7-D1D9D0CB435C}"/>
              </a:ext>
            </a:extLst>
          </p:cNvPr>
          <p:cNvSpPr>
            <a:spLocks noGrp="1"/>
          </p:cNvSpPr>
          <p:nvPr>
            <p:ph type="title"/>
          </p:nvPr>
        </p:nvSpPr>
        <p:spPr/>
        <p:txBody>
          <a:bodyPr/>
          <a:lstStyle/>
          <a:p>
            <a:endParaRPr lang="en-PH" dirty="0"/>
          </a:p>
        </p:txBody>
      </p:sp>
      <p:pic>
        <p:nvPicPr>
          <p:cNvPr id="4" name="Content Placeholder 3" descr="Image may contain: one or more people">
            <a:extLst>
              <a:ext uri="{FF2B5EF4-FFF2-40B4-BE49-F238E27FC236}">
                <a16:creationId xmlns="" xmlns:a16="http://schemas.microsoft.com/office/drawing/2014/main" id="{C5B90574-2835-4B53-BAE7-6370F49DC075}"/>
              </a:ext>
            </a:extLst>
          </p:cNvPr>
          <p:cNvPicPr>
            <a:picLocks noGrp="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409902" y="315310"/>
            <a:ext cx="5123794" cy="6180083"/>
          </a:xfrm>
          <a:prstGeom prst="rect">
            <a:avLst/>
          </a:prstGeom>
          <a:noFill/>
          <a:ln>
            <a:noFill/>
          </a:ln>
        </p:spPr>
      </p:pic>
      <p:pic>
        <p:nvPicPr>
          <p:cNvPr id="5" name="Picture 4" descr="Image may contain: one or more people and people standing">
            <a:extLst>
              <a:ext uri="{FF2B5EF4-FFF2-40B4-BE49-F238E27FC236}">
                <a16:creationId xmlns="" xmlns:a16="http://schemas.microsoft.com/office/drawing/2014/main" id="{D1E130E2-9768-4092-B285-637284878F84}"/>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a:xfrm>
            <a:off x="5486400" y="315310"/>
            <a:ext cx="5134305" cy="6235629"/>
          </a:xfrm>
          <a:prstGeom prst="rect">
            <a:avLst/>
          </a:prstGeom>
          <a:noFill/>
          <a:ln>
            <a:noFill/>
          </a:ln>
        </p:spPr>
      </p:pic>
    </p:spTree>
    <p:extLst>
      <p:ext uri="{BB962C8B-B14F-4D97-AF65-F5344CB8AC3E}">
        <p14:creationId xmlns="" xmlns:p14="http://schemas.microsoft.com/office/powerpoint/2010/main" val="195829223"/>
      </p:ext>
    </p:extLst>
  </p:cSld>
  <p:clrMapOvr>
    <a:masterClrMapping/>
  </p:clrMapOvr>
  <p:transition spd="slow">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1 person, text">
            <a:extLst>
              <a:ext uri="{FF2B5EF4-FFF2-40B4-BE49-F238E27FC236}">
                <a16:creationId xmlns="" xmlns:a16="http://schemas.microsoft.com/office/drawing/2014/main" id="{A1B6FC1B-DA6E-48CE-851B-15A5FA804A1F}"/>
              </a:ext>
            </a:extLst>
          </p:cNvPr>
          <p:cNvPicPr/>
          <p:nvPr/>
        </p:nvPicPr>
        <p:blipFill>
          <a:blip r:embed="rId2">
            <a:extLst>
              <a:ext uri="{28A0092B-C50C-407E-A947-70E740481C1C}">
                <a14:useLocalDpi xmlns="" xmlns:a14="http://schemas.microsoft.com/office/drawing/2010/main" val="0"/>
              </a:ext>
            </a:extLst>
          </a:blip>
          <a:srcRect/>
          <a:stretch>
            <a:fillRect/>
          </a:stretch>
        </p:blipFill>
        <p:spPr>
          <a:xfrm>
            <a:off x="1" y="1"/>
            <a:ext cx="11534299" cy="7272338"/>
          </a:xfrm>
          <a:prstGeom prst="rect">
            <a:avLst/>
          </a:prstGeom>
          <a:noFill/>
          <a:ln>
            <a:noFill/>
          </a:ln>
        </p:spPr>
      </p:pic>
    </p:spTree>
    <p:extLst>
      <p:ext uri="{BB962C8B-B14F-4D97-AF65-F5344CB8AC3E}">
        <p14:creationId xmlns="" xmlns:p14="http://schemas.microsoft.com/office/powerpoint/2010/main" val="3986821102"/>
      </p:ext>
    </p:extLst>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30A19D-EC2E-4ACF-AE89-33530AD3D585}"/>
              </a:ext>
            </a:extLst>
          </p:cNvPr>
          <p:cNvSpPr>
            <a:spLocks noGrp="1"/>
          </p:cNvSpPr>
          <p:nvPr>
            <p:ph type="title"/>
          </p:nvPr>
        </p:nvSpPr>
        <p:spPr>
          <a:xfrm>
            <a:off x="848566" y="630640"/>
            <a:ext cx="9304434" cy="6668813"/>
          </a:xfrm>
        </p:spPr>
        <p:txBody>
          <a:bodyPr>
            <a:noAutofit/>
          </a:bodyPr>
          <a:lstStyle/>
          <a:p>
            <a:pPr algn="just"/>
            <a:r>
              <a:rPr lang="en-US" sz="2400" b="0" dirty="0">
                <a:solidFill>
                  <a:schemeClr val="tx1"/>
                </a:solidFill>
                <a:effectLst/>
                <a:latin typeface="Arial" pitchFamily="34" charset="0"/>
                <a:cs typeface="Arial" pitchFamily="34" charset="0"/>
              </a:rPr>
              <a:t>DR. ERNESTO RAY G. ADALEM, an effective financial analyst,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conceptualized the St. Clare Scholarship program that brought about the affordability character of a quality tertiary education. The St. Clare scholarship grant is not only limited to residents of Caloocan City and neighboring NCR communities but is given to anybody who is willing to pursue a degree in the tertiary level. Dr. Ray is a Doctor of Medicine and a medical technologist. He is the Vice President for Finance and Registrar of St. Clare Group of schools. The President of Better Children of St. Clare Montessori ( </a:t>
            </a:r>
            <a:r>
              <a:rPr lang="en-US" sz="2400" b="0" dirty="0" err="1">
                <a:solidFill>
                  <a:schemeClr val="tx1"/>
                </a:solidFill>
                <a:effectLst/>
                <a:latin typeface="Arial" pitchFamily="34" charset="0"/>
                <a:cs typeface="Arial" pitchFamily="34" charset="0"/>
              </a:rPr>
              <a:t>Sto</a:t>
            </a:r>
            <a:r>
              <a:rPr lang="en-US" sz="2400" b="0" dirty="0">
                <a:solidFill>
                  <a:schemeClr val="tx1"/>
                </a:solidFill>
                <a:effectLst/>
                <a:latin typeface="Arial" pitchFamily="34" charset="0"/>
                <a:cs typeface="Arial" pitchFamily="34" charset="0"/>
              </a:rPr>
              <a:t>. </a:t>
            </a:r>
            <a:r>
              <a:rPr lang="en-US" sz="2400" b="0" dirty="0" err="1">
                <a:solidFill>
                  <a:schemeClr val="tx1"/>
                </a:solidFill>
                <a:effectLst/>
                <a:latin typeface="Arial" pitchFamily="34" charset="0"/>
                <a:cs typeface="Arial" pitchFamily="34" charset="0"/>
              </a:rPr>
              <a:t>Ñino</a:t>
            </a:r>
            <a:r>
              <a:rPr lang="en-US" sz="2400" b="0" dirty="0">
                <a:solidFill>
                  <a:schemeClr val="tx1"/>
                </a:solidFill>
                <a:effectLst/>
                <a:latin typeface="Arial" pitchFamily="34" charset="0"/>
                <a:cs typeface="Arial" pitchFamily="34" charset="0"/>
              </a:rPr>
              <a:t>) &amp; President of St. Clare International Culinary School. He is active in various education organizations and currently the Chairman of Caloocan Association of Private schools (CAPRIS) and the National Vice President (VP-internal) of the Federation of Associations of Private Schools And Administrators (FAPSA)</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endParaRPr lang="en-PH" sz="24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2237956446"/>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1 person, text">
            <a:extLst>
              <a:ext uri="{FF2B5EF4-FFF2-40B4-BE49-F238E27FC236}">
                <a16:creationId xmlns="" xmlns:a16="http://schemas.microsoft.com/office/drawing/2014/main" id="{7B4D2452-BD29-415C-9FB7-B254CA83DB76}"/>
              </a:ext>
            </a:extLst>
          </p:cNvPr>
          <p:cNvPicPr/>
          <p:nvPr/>
        </p:nvPicPr>
        <p:blipFill>
          <a:blip r:embed="rId2">
            <a:extLst>
              <a:ext uri="{28A0092B-C50C-407E-A947-70E740481C1C}">
                <a14:useLocalDpi xmlns="" xmlns:a14="http://schemas.microsoft.com/office/drawing/2010/main" val="0"/>
              </a:ext>
            </a:extLst>
          </a:blip>
          <a:srcRect/>
          <a:stretch>
            <a:fillRect/>
          </a:stretch>
        </p:blipFill>
        <p:spPr>
          <a:xfrm>
            <a:off x="1" y="0"/>
            <a:ext cx="11328560" cy="6858000"/>
          </a:xfrm>
          <a:prstGeom prst="rect">
            <a:avLst/>
          </a:prstGeom>
          <a:noFill/>
          <a:ln>
            <a:noFill/>
          </a:ln>
        </p:spPr>
      </p:pic>
    </p:spTree>
    <p:extLst>
      <p:ext uri="{BB962C8B-B14F-4D97-AF65-F5344CB8AC3E}">
        <p14:creationId xmlns="" xmlns:p14="http://schemas.microsoft.com/office/powerpoint/2010/main" val="2095246151"/>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7D0DD4-1D97-4A66-8FAE-8C3B2B44D235}"/>
              </a:ext>
            </a:extLst>
          </p:cNvPr>
          <p:cNvSpPr>
            <a:spLocks noGrp="1"/>
          </p:cNvSpPr>
          <p:nvPr>
            <p:ph type="title"/>
          </p:nvPr>
        </p:nvSpPr>
        <p:spPr>
          <a:xfrm>
            <a:off x="722806" y="756750"/>
            <a:ext cx="9398659" cy="5391806"/>
          </a:xfrm>
        </p:spPr>
        <p:txBody>
          <a:bodyPr>
            <a:noAutofit/>
          </a:bodyPr>
          <a:lstStyle/>
          <a:p>
            <a:pPr algn="just"/>
            <a:r>
              <a:rPr lang="en-US" sz="2000" b="0" dirty="0">
                <a:solidFill>
                  <a:schemeClr val="tx1"/>
                </a:solidFill>
                <a:effectLst/>
                <a:latin typeface="Arial" pitchFamily="34" charset="0"/>
                <a:cs typeface="Arial" pitchFamily="34" charset="0"/>
              </a:rPr>
              <a:t>DR. ERNESTO JAY G. ADALEM, in the Helm of St. Clare College</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Sports </a:t>
            </a:r>
            <a:r>
              <a:rPr lang="en-US" sz="2000" b="0" dirty="0" err="1">
                <a:solidFill>
                  <a:schemeClr val="tx1"/>
                </a:solidFill>
                <a:effectLst/>
                <a:latin typeface="Arial" pitchFamily="34" charset="0"/>
                <a:cs typeface="Arial" pitchFamily="34" charset="0"/>
              </a:rPr>
              <a:t>catapulated</a:t>
            </a:r>
            <a:r>
              <a:rPr lang="en-US" sz="2000" b="0" dirty="0">
                <a:solidFill>
                  <a:schemeClr val="tx1"/>
                </a:solidFill>
                <a:effectLst/>
                <a:latin typeface="Arial" pitchFamily="34" charset="0"/>
                <a:cs typeface="Arial" pitchFamily="34" charset="0"/>
              </a:rPr>
              <a:t> the great name of this institution, the St. Clare Group of Schools to the National Sports Arena. Dr. Jay being the founder and President of the National Athletic Association of Schools, Colleges and Universities (NAASCU) pitted St. Clare with bigger colleges and universities of the country and amazingly came out victorious. He is a scholar of the International Olympic Committee (Olympic Solidarity Fund) in sports Management. At present, he is the National Treasurer of SBP (</a:t>
            </a:r>
            <a:r>
              <a:rPr lang="en-US" sz="2000" b="0" dirty="0" err="1">
                <a:solidFill>
                  <a:schemeClr val="tx1"/>
                </a:solidFill>
                <a:effectLst/>
                <a:latin typeface="Arial" pitchFamily="34" charset="0"/>
                <a:cs typeface="Arial" pitchFamily="34" charset="0"/>
              </a:rPr>
              <a:t>Samahang</a:t>
            </a:r>
            <a:r>
              <a:rPr lang="en-US" sz="2000" b="0" dirty="0">
                <a:solidFill>
                  <a:schemeClr val="tx1"/>
                </a:solidFill>
                <a:effectLst/>
                <a:latin typeface="Arial" pitchFamily="34" charset="0"/>
                <a:cs typeface="Arial" pitchFamily="34" charset="0"/>
              </a:rPr>
              <a:t> </a:t>
            </a:r>
            <a:r>
              <a:rPr lang="en-US" sz="2000" b="0" dirty="0" err="1">
                <a:solidFill>
                  <a:schemeClr val="tx1"/>
                </a:solidFill>
                <a:effectLst/>
                <a:latin typeface="Arial" pitchFamily="34" charset="0"/>
                <a:cs typeface="Arial" pitchFamily="34" charset="0"/>
              </a:rPr>
              <a:t>Basketbol</a:t>
            </a:r>
            <a:r>
              <a:rPr lang="en-US" sz="2000" b="0" dirty="0">
                <a:solidFill>
                  <a:schemeClr val="tx1"/>
                </a:solidFill>
                <a:effectLst/>
                <a:latin typeface="Arial" pitchFamily="34" charset="0"/>
                <a:cs typeface="Arial" pitchFamily="34" charset="0"/>
              </a:rPr>
              <a:t> ng </a:t>
            </a:r>
            <a:r>
              <a:rPr lang="en-US" sz="2000" b="0" dirty="0" err="1">
                <a:solidFill>
                  <a:schemeClr val="tx1"/>
                </a:solidFill>
                <a:effectLst/>
                <a:latin typeface="Arial" pitchFamily="34" charset="0"/>
                <a:cs typeface="Arial" pitchFamily="34" charset="0"/>
              </a:rPr>
              <a:t>Pilipinas</a:t>
            </a:r>
            <a:r>
              <a:rPr lang="en-US" sz="2000" b="0" dirty="0">
                <a:solidFill>
                  <a:schemeClr val="tx1"/>
                </a:solidFill>
                <a:effectLst/>
                <a:latin typeface="Arial" pitchFamily="34" charset="0"/>
                <a:cs typeface="Arial" pitchFamily="34" charset="0"/>
              </a:rPr>
              <a:t>) and was appointed DEPUTY CHEF DE MISSION for the Philippine Athletes is the ASIAN GAMES in South </a:t>
            </a:r>
            <a:r>
              <a:rPr lang="en-US" sz="2000" b="0" dirty="0" smtClean="0">
                <a:solidFill>
                  <a:schemeClr val="tx1"/>
                </a:solidFill>
                <a:effectLst/>
                <a:latin typeface="Arial" pitchFamily="34" charset="0"/>
                <a:cs typeface="Arial" pitchFamily="34" charset="0"/>
              </a:rPr>
              <a:t>Korea.</a:t>
            </a:r>
            <a:r>
              <a:rPr lang="en-PH" sz="2000" b="0" dirty="0" smtClean="0">
                <a:solidFill>
                  <a:schemeClr val="tx1"/>
                </a:solidFill>
                <a:effectLst/>
                <a:latin typeface="Arial" pitchFamily="34" charset="0"/>
                <a:cs typeface="Arial" pitchFamily="34" charset="0"/>
              </a:rPr>
              <a:t> </a:t>
            </a:r>
            <a:r>
              <a:rPr lang="en-US" sz="2000" b="0" dirty="0" smtClean="0">
                <a:solidFill>
                  <a:schemeClr val="tx1"/>
                </a:solidFill>
                <a:effectLst/>
                <a:latin typeface="Arial" pitchFamily="34" charset="0"/>
                <a:cs typeface="Arial" pitchFamily="34" charset="0"/>
              </a:rPr>
              <a:t>Dr</a:t>
            </a:r>
            <a:r>
              <a:rPr lang="en-US" sz="2000" b="0" dirty="0">
                <a:solidFill>
                  <a:schemeClr val="tx1"/>
                </a:solidFill>
                <a:effectLst/>
                <a:latin typeface="Arial" pitchFamily="34" charset="0"/>
                <a:cs typeface="Arial" pitchFamily="34" charset="0"/>
              </a:rPr>
              <a:t>. Jay is a Doctor of Medicine and Medical Technologist. He also holds a Master’s Degree in Education (MA.ED). He is the Vice President for Administration and Student Affairs of St. Clare College of Caloocan, the Director of Alumni Relations and the College Dean. Dr. Jay’s quest of knowledge is unstoppable as clearly manifested with his latest training in Sports Medicine.  </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 </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endParaRPr lang="en-PH" sz="20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683143121"/>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1 person, smiling, text and closeup">
            <a:extLst>
              <a:ext uri="{FF2B5EF4-FFF2-40B4-BE49-F238E27FC236}">
                <a16:creationId xmlns="" xmlns:a16="http://schemas.microsoft.com/office/drawing/2014/main" id="{BC74826B-E235-41DB-A001-E2BB5F9EB607}"/>
              </a:ext>
            </a:extLst>
          </p:cNvPr>
          <p:cNvPicPr/>
          <p:nvPr/>
        </p:nvPicPr>
        <p:blipFill>
          <a:blip r:embed="rId2">
            <a:extLst>
              <a:ext uri="{28A0092B-C50C-407E-A947-70E740481C1C}">
                <a14:useLocalDpi xmlns="" xmlns:a14="http://schemas.microsoft.com/office/drawing/2010/main" val="0"/>
              </a:ext>
            </a:extLst>
          </a:blip>
          <a:srcRect/>
          <a:stretch>
            <a:fillRect/>
          </a:stretch>
        </p:blipFill>
        <p:spPr>
          <a:xfrm>
            <a:off x="2" y="0"/>
            <a:ext cx="11444288" cy="6858000"/>
          </a:xfrm>
          <a:prstGeom prst="rect">
            <a:avLst/>
          </a:prstGeom>
          <a:noFill/>
          <a:ln>
            <a:noFill/>
          </a:ln>
        </p:spPr>
      </p:pic>
    </p:spTree>
    <p:extLst>
      <p:ext uri="{BB962C8B-B14F-4D97-AF65-F5344CB8AC3E}">
        <p14:creationId xmlns="" xmlns:p14="http://schemas.microsoft.com/office/powerpoint/2010/main" val="487491726"/>
      </p:ext>
    </p:extLst>
  </p:cSld>
  <p:clrMapOvr>
    <a:masterClrMapping/>
  </p:clrMapOvr>
  <p:transition>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BA0986-45C0-4097-9F39-A87A739792F3}"/>
              </a:ext>
            </a:extLst>
          </p:cNvPr>
          <p:cNvSpPr>
            <a:spLocks noGrp="1"/>
          </p:cNvSpPr>
          <p:nvPr>
            <p:ph type="title"/>
          </p:nvPr>
        </p:nvSpPr>
        <p:spPr>
          <a:xfrm>
            <a:off x="564775" y="1000779"/>
            <a:ext cx="8926065" cy="4454525"/>
          </a:xfrm>
        </p:spPr>
        <p:txBody>
          <a:bodyPr>
            <a:normAutofit fontScale="90000"/>
          </a:bodyPr>
          <a:lstStyle/>
          <a:p>
            <a:pPr algn="just"/>
            <a:r>
              <a:rPr lang="en-US" sz="2800" b="0" dirty="0">
                <a:solidFill>
                  <a:schemeClr val="tx1"/>
                </a:solidFill>
                <a:effectLst/>
                <a:latin typeface="Arial" pitchFamily="34" charset="0"/>
                <a:cs typeface="Arial" pitchFamily="34" charset="0"/>
              </a:rPr>
              <a:t>MS. CLARITA JOY G. ADALEM, holds multi tasks at St. Clare</a:t>
            </a:r>
            <a:r>
              <a:rPr lang="en-PH" sz="2800" b="0" dirty="0">
                <a:solidFill>
                  <a:schemeClr val="tx1"/>
                </a:solidFill>
                <a:effectLst/>
                <a:latin typeface="Arial" pitchFamily="34" charset="0"/>
                <a:cs typeface="Arial" pitchFamily="34" charset="0"/>
              </a:rPr>
              <a:t/>
            </a:r>
            <a:br>
              <a:rPr lang="en-PH" sz="2800" b="0" dirty="0">
                <a:solidFill>
                  <a:schemeClr val="tx1"/>
                </a:solidFill>
                <a:effectLst/>
                <a:latin typeface="Arial" pitchFamily="34" charset="0"/>
                <a:cs typeface="Arial" pitchFamily="34" charset="0"/>
              </a:rPr>
            </a:br>
            <a:r>
              <a:rPr lang="en-US" sz="2800" b="0" dirty="0">
                <a:solidFill>
                  <a:schemeClr val="tx1"/>
                </a:solidFill>
                <a:effectLst/>
                <a:latin typeface="Arial" pitchFamily="34" charset="0"/>
                <a:cs typeface="Arial" pitchFamily="34" charset="0"/>
              </a:rPr>
              <a:t>College of Caloocan. She is the Vice President for External Affairs. Ms. </a:t>
            </a:r>
            <a:r>
              <a:rPr lang="en-US" sz="2800" b="0" dirty="0" err="1">
                <a:solidFill>
                  <a:schemeClr val="tx1"/>
                </a:solidFill>
                <a:effectLst/>
                <a:latin typeface="Arial" pitchFamily="34" charset="0"/>
                <a:cs typeface="Arial" pitchFamily="34" charset="0"/>
              </a:rPr>
              <a:t>Adalem</a:t>
            </a:r>
            <a:r>
              <a:rPr lang="en-US" sz="2800" b="0" dirty="0">
                <a:solidFill>
                  <a:schemeClr val="tx1"/>
                </a:solidFill>
                <a:effectLst/>
                <a:latin typeface="Arial" pitchFamily="34" charset="0"/>
                <a:cs typeface="Arial" pitchFamily="34" charset="0"/>
              </a:rPr>
              <a:t> holds a Degree in Bachelor of Science in Computer Science. Despite her being a graduate of Computer Science, she has positioned herself in Business and Politics under Mayor JR </a:t>
            </a:r>
            <a:r>
              <a:rPr lang="en-US" sz="2800" b="0" dirty="0" err="1">
                <a:solidFill>
                  <a:schemeClr val="tx1"/>
                </a:solidFill>
                <a:effectLst/>
                <a:latin typeface="Arial" pitchFamily="34" charset="0"/>
                <a:cs typeface="Arial" pitchFamily="34" charset="0"/>
              </a:rPr>
              <a:t>Fronda</a:t>
            </a:r>
            <a:r>
              <a:rPr lang="en-US" sz="2800" b="0" dirty="0">
                <a:solidFill>
                  <a:schemeClr val="tx1"/>
                </a:solidFill>
                <a:effectLst/>
                <a:latin typeface="Arial" pitchFamily="34" charset="0"/>
                <a:cs typeface="Arial" pitchFamily="34" charset="0"/>
              </a:rPr>
              <a:t> of </a:t>
            </a:r>
            <a:r>
              <a:rPr lang="en-US" sz="2800" b="0" dirty="0" err="1">
                <a:solidFill>
                  <a:schemeClr val="tx1"/>
                </a:solidFill>
                <a:effectLst/>
                <a:latin typeface="Arial" pitchFamily="34" charset="0"/>
                <a:cs typeface="Arial" pitchFamily="34" charset="0"/>
              </a:rPr>
              <a:t>Batangas</a:t>
            </a:r>
            <a:r>
              <a:rPr lang="en-US" sz="2800" b="0" dirty="0">
                <a:solidFill>
                  <a:schemeClr val="tx1"/>
                </a:solidFill>
                <a:effectLst/>
                <a:latin typeface="Arial" pitchFamily="34" charset="0"/>
                <a:cs typeface="Arial" pitchFamily="34" charset="0"/>
              </a:rPr>
              <a:t>. She has a genuine interest for children and as such she is well-known as Teacher Joy. She epitomizes “Joy” with her ready smile for everybody.</a:t>
            </a:r>
            <a:r>
              <a:rPr lang="en-PH" sz="2800" b="0" dirty="0">
                <a:solidFill>
                  <a:schemeClr val="tx1"/>
                </a:solidFill>
                <a:effectLst/>
                <a:latin typeface="Arial" pitchFamily="34" charset="0"/>
                <a:cs typeface="Arial" pitchFamily="34" charset="0"/>
              </a:rPr>
              <a:t/>
            </a:r>
            <a:br>
              <a:rPr lang="en-PH" sz="2800" b="0" dirty="0">
                <a:solidFill>
                  <a:schemeClr val="tx1"/>
                </a:solidFill>
                <a:effectLst/>
                <a:latin typeface="Arial" pitchFamily="34" charset="0"/>
                <a:cs typeface="Arial" pitchFamily="34" charset="0"/>
              </a:rPr>
            </a:br>
            <a:r>
              <a:rPr lang="en-US" sz="2800" b="0" dirty="0">
                <a:solidFill>
                  <a:schemeClr val="tx1"/>
                </a:solidFill>
                <a:effectLst/>
                <a:latin typeface="Arial" pitchFamily="34" charset="0"/>
                <a:cs typeface="Arial" pitchFamily="34" charset="0"/>
              </a:rPr>
              <a:t> </a:t>
            </a:r>
            <a:r>
              <a:rPr lang="en-PH" sz="2800" b="0" dirty="0">
                <a:solidFill>
                  <a:schemeClr val="tx1"/>
                </a:solidFill>
                <a:effectLst/>
                <a:latin typeface="Arial" pitchFamily="34" charset="0"/>
                <a:cs typeface="Arial" pitchFamily="34" charset="0"/>
              </a:rPr>
              <a:t/>
            </a:r>
            <a:br>
              <a:rPr lang="en-PH" sz="2800" b="0" dirty="0">
                <a:solidFill>
                  <a:schemeClr val="tx1"/>
                </a:solidFill>
                <a:effectLst/>
                <a:latin typeface="Arial" pitchFamily="34" charset="0"/>
                <a:cs typeface="Arial" pitchFamily="34" charset="0"/>
              </a:rPr>
            </a:br>
            <a:endParaRPr lang="en-PH" sz="28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196360909"/>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3423E-A980-46A5-82A3-3475BF42A338}"/>
              </a:ext>
            </a:extLst>
          </p:cNvPr>
          <p:cNvSpPr>
            <a:spLocks noGrp="1"/>
          </p:cNvSpPr>
          <p:nvPr>
            <p:ph type="title"/>
          </p:nvPr>
        </p:nvSpPr>
        <p:spPr>
          <a:xfrm>
            <a:off x="613186" y="662152"/>
            <a:ext cx="9875520" cy="5454869"/>
          </a:xfrm>
        </p:spPr>
        <p:txBody>
          <a:bodyPr>
            <a:normAutofit fontScale="90000"/>
          </a:bodyPr>
          <a:lstStyle/>
          <a:p>
            <a:r>
              <a:rPr lang="en-US" sz="2400" dirty="0">
                <a:solidFill>
                  <a:schemeClr val="tx1"/>
                </a:solidFill>
                <a:effectLst/>
                <a:latin typeface="Arial" pitchFamily="34" charset="0"/>
                <a:cs typeface="Arial" pitchFamily="34" charset="0"/>
              </a:rPr>
              <a:t> SCHOOL POLICIES/ACADEMIC REGULATIONS</a:t>
            </a:r>
            <a:r>
              <a:rPr lang="en-PH" sz="2400" dirty="0">
                <a:solidFill>
                  <a:schemeClr val="tx1"/>
                </a:solidFill>
                <a:effectLst/>
                <a:latin typeface="Arial" pitchFamily="34" charset="0"/>
                <a:cs typeface="Arial" pitchFamily="34" charset="0"/>
              </a:rPr>
              <a:t/>
            </a:r>
            <a:br>
              <a:rPr lang="en-PH" sz="2400" dirty="0">
                <a:solidFill>
                  <a:schemeClr val="tx1"/>
                </a:solidFill>
                <a:effectLst/>
                <a:latin typeface="Arial" pitchFamily="34" charset="0"/>
                <a:cs typeface="Arial" pitchFamily="34" charset="0"/>
              </a:rPr>
            </a:b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PH" sz="2400" b="0" dirty="0">
                <a:solidFill>
                  <a:schemeClr val="tx1"/>
                </a:solidFill>
                <a:effectLst/>
                <a:latin typeface="Arial" pitchFamily="34" charset="0"/>
                <a:cs typeface="Arial" pitchFamily="34" charset="0"/>
              </a:rPr>
              <a:t>(1) </a:t>
            </a:r>
            <a:r>
              <a:rPr lang="en-US" sz="2400" b="0" dirty="0">
                <a:solidFill>
                  <a:schemeClr val="tx1"/>
                </a:solidFill>
                <a:effectLst/>
                <a:latin typeface="Arial" pitchFamily="34" charset="0"/>
                <a:cs typeface="Arial" pitchFamily="34" charset="0"/>
              </a:rPr>
              <a:t>Students should finish the registration process to be considered officially enrolled. The complete registration process involves: a. Payment of Matriculation b. Enlistment in scheduled classes c. School Orientation and Signing of Contract d. I.D. card processing</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(2) A student must be officially enrolled to participate in classes, activities or take exams. For 4th year B.S.H.R.M. and B.S. Tourism students, the minimum number of units to be enrolled is 18.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(3) Only students who are officially enrolled are entitled to grades at the end of the semester.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(4) Regular attendance in all classes is a must.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(5) Students are expected to participate all in-campus/off-campus events and field trips.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endParaRPr lang="en-PH" sz="24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765105748"/>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35526F-AD9F-4F36-AD91-DD954B52247D}"/>
              </a:ext>
            </a:extLst>
          </p:cNvPr>
          <p:cNvSpPr>
            <a:spLocks noGrp="1"/>
          </p:cNvSpPr>
          <p:nvPr>
            <p:ph type="title"/>
          </p:nvPr>
        </p:nvSpPr>
        <p:spPr>
          <a:xfrm>
            <a:off x="579802" y="599073"/>
            <a:ext cx="9875520" cy="5344510"/>
          </a:xfrm>
        </p:spPr>
        <p:txBody>
          <a:bodyPr>
            <a:normAutofit fontScale="90000"/>
          </a:bodyPr>
          <a:lstStyle/>
          <a:p>
            <a:r>
              <a:rPr lang="en-US" sz="2400" b="0" dirty="0">
                <a:solidFill>
                  <a:schemeClr val="tx1"/>
                </a:solidFill>
                <a:effectLst/>
                <a:latin typeface="Arial" pitchFamily="34" charset="0"/>
                <a:cs typeface="Arial" pitchFamily="34" charset="0"/>
              </a:rPr>
              <a:t>(6) Students with absences exceeding 20% of the total number of school days in a semester will be dropped and will receive a mark of U.W. (unauthorized withdrawal)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(7) Students with valid reasons may drop a subject within the first prelim and will receive a mark of A.W. (authorized withdrawal). A written request is required subject to the approval of the Registrar.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(8) A grade is based not only on major examinations, but on every field of academics: recitation, thesis, reports, quizzes and oral exams, class participation, student’s conduct, etc.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(9) A student who cheats in any examination receives a grade of 5 (FAILURE) for that examination.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(10) Students should ensure that they have taken and passed all required subjects towards the completion of their degrees. One-year residency enrollment is a requirement for graduation.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endParaRPr lang="en-PH" sz="24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534845182"/>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0C1522-D516-48A8-8F72-1C322D730333}"/>
              </a:ext>
            </a:extLst>
          </p:cNvPr>
          <p:cNvSpPr>
            <a:spLocks noGrp="1"/>
          </p:cNvSpPr>
          <p:nvPr>
            <p:ph type="title"/>
          </p:nvPr>
        </p:nvSpPr>
        <p:spPr>
          <a:xfrm>
            <a:off x="802372" y="835572"/>
            <a:ext cx="9271793" cy="5059010"/>
          </a:xfrm>
        </p:spPr>
        <p:txBody>
          <a:bodyPr>
            <a:normAutofit fontScale="90000"/>
          </a:bodyPr>
          <a:lstStyle/>
          <a:p>
            <a:r>
              <a:rPr lang="en-US" sz="2400" b="0" dirty="0">
                <a:solidFill>
                  <a:schemeClr val="tx1"/>
                </a:solidFill>
                <a:effectLst/>
                <a:latin typeface="Arial" pitchFamily="34" charset="0"/>
                <a:cs typeface="Arial" pitchFamily="34" charset="0"/>
              </a:rPr>
              <a:t>(11) For TESDA students; it is a requirement for Graduation to take NC (National Certificate) Assessment for all modules. No Assessment, No Graduation. 3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(12) To graduate on time, Students should regularly review their GRADES to ensure they do not lack any subject.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(13) The student should report to the Office of the Registrar FOR EVALUATION during enrollment and must follow the correct curriculum year level. No advanced subject is allowed without the permission of the Registrar.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(14) All students are required to enroll in National Service Training Program (NSTP). Attendance in all NSTP events, camping and OJT is a requirement.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(15) All students are required to enroll the PRE-OJT before enrolling the OJT program.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endParaRPr lang="en-PH" sz="24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143936006"/>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2CF2D6-B7C6-48A3-A793-B1268F1FF1F3}"/>
              </a:ext>
            </a:extLst>
          </p:cNvPr>
          <p:cNvSpPr>
            <a:spLocks noGrp="1"/>
          </p:cNvSpPr>
          <p:nvPr>
            <p:ph type="title"/>
          </p:nvPr>
        </p:nvSpPr>
        <p:spPr>
          <a:xfrm>
            <a:off x="642866" y="220724"/>
            <a:ext cx="9557427" cy="5754414"/>
          </a:xfrm>
        </p:spPr>
        <p:txBody>
          <a:bodyPr>
            <a:normAutofit/>
          </a:bodyPr>
          <a:lstStyle/>
          <a:p>
            <a:r>
              <a:rPr lang="en-US" sz="2400" b="0" dirty="0">
                <a:solidFill>
                  <a:schemeClr val="tx1"/>
                </a:solidFill>
                <a:effectLst/>
                <a:latin typeface="Arial" pitchFamily="34" charset="0"/>
                <a:cs typeface="Arial" pitchFamily="34" charset="0"/>
              </a:rPr>
              <a:t>(16) The Commission on Higher Education prohibits students from taking more than two units of P.E in one semester or summer session.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(17) No student may receive official school documents unless all financial obligations are settled.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(18) A student who withdraws voluntarily from the School is entitled to a transfer credential (HONORABLE DISMISSAL) under the following conditions: a. Dismissal is not due to disciplinary reasons. b. Clearance from all offices within the School must be secured.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(19) Payment of Graduation Fee Payment of graduation fee in the amount of Php2,500.00 is required for processing of S.O. numbers, Diploma, Transcript of Records, documents and other expenses that will be used in the ceremony.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endParaRPr lang="en-PH" sz="24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60118086"/>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61322A-51AB-47E8-810C-C8CD282A2EF1}"/>
              </a:ext>
            </a:extLst>
          </p:cNvPr>
          <p:cNvSpPr>
            <a:spLocks noGrp="1"/>
          </p:cNvSpPr>
          <p:nvPr>
            <p:ph type="title"/>
          </p:nvPr>
        </p:nvSpPr>
        <p:spPr/>
        <p:txBody>
          <a:bodyPr/>
          <a:lstStyle/>
          <a:p>
            <a:endParaRPr lang="en-PH"/>
          </a:p>
        </p:txBody>
      </p:sp>
      <p:pic>
        <p:nvPicPr>
          <p:cNvPr id="4" name="Content Placeholder 3" descr="Image may contain: sky, cloud and outdoor">
            <a:extLst>
              <a:ext uri="{FF2B5EF4-FFF2-40B4-BE49-F238E27FC236}">
                <a16:creationId xmlns="" xmlns:a16="http://schemas.microsoft.com/office/drawing/2014/main" id="{9827B8EC-B2D1-41EF-9FF1-A7475A4D9E1A}"/>
              </a:ext>
            </a:extLst>
          </p:cNvPr>
          <p:cNvPicPr>
            <a:picLocks noGrp="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a:xfrm>
            <a:off x="3" y="4"/>
            <a:ext cx="5147534" cy="6857999"/>
          </a:xfrm>
          <a:prstGeom prst="rect">
            <a:avLst/>
          </a:prstGeom>
          <a:noFill/>
          <a:ln>
            <a:noFill/>
          </a:ln>
        </p:spPr>
      </p:pic>
      <p:pic>
        <p:nvPicPr>
          <p:cNvPr id="6" name="Picture 5" descr="No automatic alt text available.">
            <a:extLst>
              <a:ext uri="{FF2B5EF4-FFF2-40B4-BE49-F238E27FC236}">
                <a16:creationId xmlns="" xmlns:a16="http://schemas.microsoft.com/office/drawing/2014/main" id="{9E3CDA92-5EE2-4910-99BF-120AB9CD22AB}"/>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a:xfrm>
            <a:off x="5147539" y="-677333"/>
            <a:ext cx="5825264" cy="8212666"/>
          </a:xfrm>
          <a:prstGeom prst="rect">
            <a:avLst/>
          </a:prstGeom>
          <a:noFill/>
          <a:ln>
            <a:noFill/>
          </a:ln>
        </p:spPr>
      </p:pic>
    </p:spTree>
    <p:extLst>
      <p:ext uri="{BB962C8B-B14F-4D97-AF65-F5344CB8AC3E}">
        <p14:creationId xmlns="" xmlns:p14="http://schemas.microsoft.com/office/powerpoint/2010/main" val="2124166037"/>
      </p:ext>
    </p:extLst>
  </p:cSld>
  <p:clrMapOvr>
    <a:masterClrMapping/>
  </p:clrMapOvr>
  <p:transition spd="slow">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422416-C014-4233-BEBD-B6F60A9A00B7}"/>
              </a:ext>
            </a:extLst>
          </p:cNvPr>
          <p:cNvSpPr>
            <a:spLocks noGrp="1"/>
          </p:cNvSpPr>
          <p:nvPr>
            <p:ph type="title"/>
          </p:nvPr>
        </p:nvSpPr>
        <p:spPr>
          <a:xfrm>
            <a:off x="800882" y="536030"/>
            <a:ext cx="9493995" cy="5524555"/>
          </a:xfrm>
        </p:spPr>
        <p:txBody>
          <a:bodyPr>
            <a:normAutofit fontScale="90000"/>
          </a:bodyPr>
          <a:lstStyle/>
          <a:p>
            <a:r>
              <a:rPr lang="en-US" sz="2400" dirty="0">
                <a:solidFill>
                  <a:schemeClr val="tx1"/>
                </a:solidFill>
                <a:effectLst/>
                <a:latin typeface="Arial" pitchFamily="34" charset="0"/>
                <a:cs typeface="Arial" pitchFamily="34" charset="0"/>
              </a:rPr>
              <a:t>GENERAL REGULATIONS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 The student’s ENROLLMENT is considered an expression of willingness to abide by all the rules and regulations in the School. Every student is committed to the observance of these rules.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(2) Special School events and functions, being part of a student’s life, should be attended by all students.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(3) Students, as individuals or groups, may not use the NAME and LOGO or seal of the School. This applies to all printed materials and also in the Internet.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(4) No social function of the students should be held without the written approval of the School President.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(5) Notices, articles and news releases concerning the School should be cleared through the Vice President for Administration before publication or posting.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endParaRPr lang="en-PH" sz="24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2869255094"/>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301C66-2FA4-4C56-9904-2C74882264AD}"/>
              </a:ext>
            </a:extLst>
          </p:cNvPr>
          <p:cNvSpPr>
            <a:spLocks noGrp="1"/>
          </p:cNvSpPr>
          <p:nvPr>
            <p:ph type="title"/>
          </p:nvPr>
        </p:nvSpPr>
        <p:spPr>
          <a:xfrm>
            <a:off x="625618" y="1229712"/>
            <a:ext cx="9464318" cy="4698123"/>
          </a:xfrm>
        </p:spPr>
        <p:txBody>
          <a:bodyPr>
            <a:noAutofit/>
          </a:bodyPr>
          <a:lstStyle/>
          <a:p>
            <a:r>
              <a:rPr lang="en-US" sz="2400" b="0" dirty="0">
                <a:solidFill>
                  <a:schemeClr val="tx1"/>
                </a:solidFill>
                <a:effectLst/>
                <a:latin typeface="Arial" pitchFamily="34" charset="0"/>
                <a:cs typeface="Arial" pitchFamily="34" charset="0"/>
              </a:rPr>
              <a:t>(6) The regulations governing the payment of matriculation and other fees are issued from time to time by the FINANCE DEPARTMENT.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(7) Students must pay the entire matriculation even if dropped or transferred to another school. ENROLLMENT IS A CONTRACT.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(8) NO PERMIT, NO EXAM POLICY Examination Permit may be issued provided that there is a written request or promissory note with valid reason.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(9) Payment of Special Exam Fee Special exam fee is collected for the payment of penalties, facilities, utilities and overtime rendered by employees.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(10) Examination Booklets Examination booklets in exchange of loose Xerox copies will serve as records for filling purposes and without it there will be no basis in the computation of grades.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endParaRPr lang="en-PH" sz="24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2508712981"/>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20B4A4-F2CF-4942-9E64-2173C83B9E73}"/>
              </a:ext>
            </a:extLst>
          </p:cNvPr>
          <p:cNvSpPr>
            <a:spLocks noGrp="1"/>
          </p:cNvSpPr>
          <p:nvPr>
            <p:ph type="title"/>
          </p:nvPr>
        </p:nvSpPr>
        <p:spPr>
          <a:xfrm>
            <a:off x="655660" y="646391"/>
            <a:ext cx="9339678" cy="5278335"/>
          </a:xfrm>
        </p:spPr>
        <p:txBody>
          <a:bodyPr>
            <a:normAutofit fontScale="90000"/>
          </a:bodyPr>
          <a:lstStyle/>
          <a:p>
            <a:r>
              <a:rPr lang="en-US" sz="2200" dirty="0">
                <a:solidFill>
                  <a:schemeClr val="tx1"/>
                </a:solidFill>
                <a:effectLst/>
                <a:latin typeface="Arial" pitchFamily="34" charset="0"/>
                <a:cs typeface="Arial" pitchFamily="34" charset="0"/>
              </a:rPr>
              <a:t>DISCIPLINE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Non-compliance or violation of the following is punishable by reprimand, dropping or expulsion: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1. Students should make a positive effort to keep the campus clean and attractive, should not destroy school property or building, observe proper disposal of waste and trashes and avoid writing on walls, tables, chairs or any surface that may tend to destroy the beauty or neatness of the surface.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2.Every student should help maintain peace and order by being orderly, courteous and respectful.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3.Students are not allowed to receive visitors without the approval of the Office of Student Affairs.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4.Students are not allowed to flock on, gather or unnecessarily roam that may tend to block, hinder or interfere the free passage through gates, doors, stairways or corridors. They should always keep right when walking through the passageway.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5.Unnecessary chatting and loud laughing are not allowed.</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endParaRPr lang="en-PH" sz="22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906318644"/>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3D018A-1D4C-4B3E-AA91-DCCC63A70D52}"/>
              </a:ext>
            </a:extLst>
          </p:cNvPr>
          <p:cNvSpPr>
            <a:spLocks noGrp="1"/>
          </p:cNvSpPr>
          <p:nvPr>
            <p:ph type="title"/>
          </p:nvPr>
        </p:nvSpPr>
        <p:spPr>
          <a:xfrm>
            <a:off x="623765" y="457188"/>
            <a:ext cx="9875520" cy="5707117"/>
          </a:xfrm>
        </p:spPr>
        <p:txBody>
          <a:bodyPr>
            <a:normAutofit fontScale="90000"/>
          </a:bodyPr>
          <a:lstStyle/>
          <a:p>
            <a:r>
              <a:rPr lang="en-US" sz="2100" b="0" dirty="0">
                <a:solidFill>
                  <a:schemeClr val="tx1"/>
                </a:solidFill>
                <a:effectLst/>
                <a:latin typeface="Arial" pitchFamily="34" charset="0"/>
                <a:cs typeface="Arial" pitchFamily="34" charset="0"/>
              </a:rPr>
              <a:t>6.Students must refrain from making unnecessary noise or actions that may disturb the class. </a:t>
            </a:r>
            <a:r>
              <a:rPr lang="en-PH" sz="2100" b="0" dirty="0">
                <a:solidFill>
                  <a:schemeClr val="tx1"/>
                </a:solidFill>
                <a:effectLst/>
                <a:latin typeface="Arial" pitchFamily="34" charset="0"/>
                <a:cs typeface="Arial" pitchFamily="34" charset="0"/>
              </a:rPr>
              <a:t/>
            </a:r>
            <a:br>
              <a:rPr lang="en-PH" sz="2100" b="0" dirty="0">
                <a:solidFill>
                  <a:schemeClr val="tx1"/>
                </a:solidFill>
                <a:effectLst/>
                <a:latin typeface="Arial" pitchFamily="34" charset="0"/>
                <a:cs typeface="Arial" pitchFamily="34" charset="0"/>
              </a:rPr>
            </a:br>
            <a:r>
              <a:rPr lang="en-US" sz="2100" b="0" dirty="0">
                <a:solidFill>
                  <a:schemeClr val="tx1"/>
                </a:solidFill>
                <a:effectLst/>
                <a:latin typeface="Arial" pitchFamily="34" charset="0"/>
                <a:cs typeface="Arial" pitchFamily="34" charset="0"/>
              </a:rPr>
              <a:t>7.Students are not allowed to erase or write announcements, notices or anything on the blackboards, bulletin boards, walls, websites and social media without the permission of the school. </a:t>
            </a:r>
            <a:r>
              <a:rPr lang="en-PH" sz="2100" b="0" dirty="0">
                <a:solidFill>
                  <a:schemeClr val="tx1"/>
                </a:solidFill>
                <a:effectLst/>
                <a:latin typeface="Arial" pitchFamily="34" charset="0"/>
                <a:cs typeface="Arial" pitchFamily="34" charset="0"/>
              </a:rPr>
              <a:t/>
            </a:r>
            <a:br>
              <a:rPr lang="en-PH" sz="2100" b="0" dirty="0">
                <a:solidFill>
                  <a:schemeClr val="tx1"/>
                </a:solidFill>
                <a:effectLst/>
                <a:latin typeface="Arial" pitchFamily="34" charset="0"/>
                <a:cs typeface="Arial" pitchFamily="34" charset="0"/>
              </a:rPr>
            </a:br>
            <a:r>
              <a:rPr lang="en-US" sz="2100" b="0" dirty="0">
                <a:solidFill>
                  <a:schemeClr val="tx1"/>
                </a:solidFill>
                <a:effectLst/>
                <a:latin typeface="Arial" pitchFamily="34" charset="0"/>
                <a:cs typeface="Arial" pitchFamily="34" charset="0"/>
              </a:rPr>
              <a:t>8.Students are not allowed to enter the faculty room and other offices without due permission. </a:t>
            </a:r>
            <a:r>
              <a:rPr lang="en-PH" sz="2100" b="0" dirty="0">
                <a:solidFill>
                  <a:schemeClr val="tx1"/>
                </a:solidFill>
                <a:effectLst/>
                <a:latin typeface="Arial" pitchFamily="34" charset="0"/>
                <a:cs typeface="Arial" pitchFamily="34" charset="0"/>
              </a:rPr>
              <a:t/>
            </a:r>
            <a:br>
              <a:rPr lang="en-PH" sz="2100" b="0" dirty="0">
                <a:solidFill>
                  <a:schemeClr val="tx1"/>
                </a:solidFill>
                <a:effectLst/>
                <a:latin typeface="Arial" pitchFamily="34" charset="0"/>
                <a:cs typeface="Arial" pitchFamily="34" charset="0"/>
              </a:rPr>
            </a:br>
            <a:r>
              <a:rPr lang="en-US" sz="2100" b="0" dirty="0">
                <a:solidFill>
                  <a:schemeClr val="tx1"/>
                </a:solidFill>
                <a:effectLst/>
                <a:latin typeface="Arial" pitchFamily="34" charset="0"/>
                <a:cs typeface="Arial" pitchFamily="34" charset="0"/>
              </a:rPr>
              <a:t>9.It is the responsibility of students to take care of school property and to help keep the school clean. </a:t>
            </a:r>
            <a:r>
              <a:rPr lang="en-PH" sz="2100" b="0" dirty="0">
                <a:solidFill>
                  <a:schemeClr val="tx1"/>
                </a:solidFill>
                <a:effectLst/>
                <a:latin typeface="Arial" pitchFamily="34" charset="0"/>
                <a:cs typeface="Arial" pitchFamily="34" charset="0"/>
              </a:rPr>
              <a:t/>
            </a:r>
            <a:br>
              <a:rPr lang="en-PH" sz="2100" b="0" dirty="0">
                <a:solidFill>
                  <a:schemeClr val="tx1"/>
                </a:solidFill>
                <a:effectLst/>
                <a:latin typeface="Arial" pitchFamily="34" charset="0"/>
                <a:cs typeface="Arial" pitchFamily="34" charset="0"/>
              </a:rPr>
            </a:br>
            <a:r>
              <a:rPr lang="en-US" sz="2100" b="0" dirty="0">
                <a:solidFill>
                  <a:schemeClr val="tx1"/>
                </a:solidFill>
                <a:effectLst/>
                <a:latin typeface="Arial" pitchFamily="34" charset="0"/>
                <a:cs typeface="Arial" pitchFamily="34" charset="0"/>
              </a:rPr>
              <a:t>10. Smoking is prohibited. </a:t>
            </a:r>
            <a:r>
              <a:rPr lang="en-PH" sz="2100" b="0" dirty="0">
                <a:solidFill>
                  <a:schemeClr val="tx1"/>
                </a:solidFill>
                <a:effectLst/>
                <a:latin typeface="Arial" pitchFamily="34" charset="0"/>
                <a:cs typeface="Arial" pitchFamily="34" charset="0"/>
              </a:rPr>
              <a:t/>
            </a:r>
            <a:br>
              <a:rPr lang="en-PH" sz="2100" b="0" dirty="0">
                <a:solidFill>
                  <a:schemeClr val="tx1"/>
                </a:solidFill>
                <a:effectLst/>
                <a:latin typeface="Arial" pitchFamily="34" charset="0"/>
                <a:cs typeface="Arial" pitchFamily="34" charset="0"/>
              </a:rPr>
            </a:br>
            <a:r>
              <a:rPr lang="en-US" sz="2100" b="0" dirty="0">
                <a:solidFill>
                  <a:schemeClr val="tx1"/>
                </a:solidFill>
                <a:effectLst/>
                <a:latin typeface="Arial" pitchFamily="34" charset="0"/>
                <a:cs typeface="Arial" pitchFamily="34" charset="0"/>
              </a:rPr>
              <a:t>11. Eating and drinking are not allowed in classrooms, laboratories, audio-visual rooms, mini theater and the library. </a:t>
            </a:r>
            <a:r>
              <a:rPr lang="en-PH" sz="2100" b="0" dirty="0">
                <a:solidFill>
                  <a:schemeClr val="tx1"/>
                </a:solidFill>
                <a:effectLst/>
                <a:latin typeface="Arial" pitchFamily="34" charset="0"/>
                <a:cs typeface="Arial" pitchFamily="34" charset="0"/>
              </a:rPr>
              <a:t/>
            </a:r>
            <a:br>
              <a:rPr lang="en-PH" sz="2100" b="0" dirty="0">
                <a:solidFill>
                  <a:schemeClr val="tx1"/>
                </a:solidFill>
                <a:effectLst/>
                <a:latin typeface="Arial" pitchFamily="34" charset="0"/>
                <a:cs typeface="Arial" pitchFamily="34" charset="0"/>
              </a:rPr>
            </a:br>
            <a:r>
              <a:rPr lang="en-US" sz="2100" b="0" dirty="0">
                <a:solidFill>
                  <a:schemeClr val="tx1"/>
                </a:solidFill>
                <a:effectLst/>
                <a:latin typeface="Arial" pitchFamily="34" charset="0"/>
                <a:cs typeface="Arial" pitchFamily="34" charset="0"/>
              </a:rPr>
              <a:t>12. All students share responsibility for the creation and maintenance of a healthy, safe and drug-free campus. </a:t>
            </a:r>
            <a:r>
              <a:rPr lang="en-PH" sz="2100" b="0" dirty="0">
                <a:solidFill>
                  <a:schemeClr val="tx1"/>
                </a:solidFill>
                <a:effectLst/>
                <a:latin typeface="Arial" pitchFamily="34" charset="0"/>
                <a:cs typeface="Arial" pitchFamily="34" charset="0"/>
              </a:rPr>
              <a:t/>
            </a:r>
            <a:br>
              <a:rPr lang="en-PH" sz="2100" b="0" dirty="0">
                <a:solidFill>
                  <a:schemeClr val="tx1"/>
                </a:solidFill>
                <a:effectLst/>
                <a:latin typeface="Arial" pitchFamily="34" charset="0"/>
                <a:cs typeface="Arial" pitchFamily="34" charset="0"/>
              </a:rPr>
            </a:br>
            <a:r>
              <a:rPr lang="en-US" sz="2100" b="0" dirty="0">
                <a:solidFill>
                  <a:schemeClr val="tx1"/>
                </a:solidFill>
                <a:effectLst/>
                <a:latin typeface="Arial" pitchFamily="34" charset="0"/>
                <a:cs typeface="Arial" pitchFamily="34" charset="0"/>
              </a:rPr>
              <a:t>13. Inspection of Student Property The school has the right to inspect student property on campus in the presence of the student concerned. </a:t>
            </a:r>
            <a:r>
              <a:rPr lang="en-PH" sz="2100" b="0" dirty="0">
                <a:solidFill>
                  <a:schemeClr val="tx1"/>
                </a:solidFill>
                <a:effectLst/>
                <a:latin typeface="Arial" pitchFamily="34" charset="0"/>
                <a:cs typeface="Arial" pitchFamily="34" charset="0"/>
              </a:rPr>
              <a:t/>
            </a:r>
            <a:br>
              <a:rPr lang="en-PH" sz="2100" b="0" dirty="0">
                <a:solidFill>
                  <a:schemeClr val="tx1"/>
                </a:solidFill>
                <a:effectLst/>
                <a:latin typeface="Arial" pitchFamily="34" charset="0"/>
                <a:cs typeface="Arial" pitchFamily="34" charset="0"/>
              </a:rPr>
            </a:br>
            <a:r>
              <a:rPr lang="en-US" sz="2100" b="0" dirty="0">
                <a:solidFill>
                  <a:schemeClr val="tx1"/>
                </a:solidFill>
                <a:effectLst/>
                <a:latin typeface="Arial" pitchFamily="34" charset="0"/>
                <a:cs typeface="Arial" pitchFamily="34" charset="0"/>
              </a:rPr>
              <a:t>14. Students must greet and respect not only their subject teachers but all teachers and employees including the Board of Trustees.</a:t>
            </a:r>
            <a:r>
              <a:rPr lang="en-PH" sz="2100" b="0" dirty="0">
                <a:solidFill>
                  <a:schemeClr val="tx1"/>
                </a:solidFill>
                <a:effectLst/>
                <a:latin typeface="Arial" pitchFamily="34" charset="0"/>
                <a:cs typeface="Arial" pitchFamily="34" charset="0"/>
              </a:rPr>
              <a:t/>
            </a:r>
            <a:br>
              <a:rPr lang="en-PH" sz="2100" b="0" dirty="0">
                <a:solidFill>
                  <a:schemeClr val="tx1"/>
                </a:solidFill>
                <a:effectLst/>
                <a:latin typeface="Arial" pitchFamily="34" charset="0"/>
                <a:cs typeface="Arial" pitchFamily="34" charset="0"/>
              </a:rPr>
            </a:br>
            <a:endParaRPr lang="en-PH" sz="21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922947148"/>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C01B52-4AB8-4870-B997-2493E57A4EDB}"/>
              </a:ext>
            </a:extLst>
          </p:cNvPr>
          <p:cNvSpPr>
            <a:spLocks noGrp="1"/>
          </p:cNvSpPr>
          <p:nvPr>
            <p:ph type="title"/>
          </p:nvPr>
        </p:nvSpPr>
        <p:spPr>
          <a:xfrm>
            <a:off x="756745" y="709448"/>
            <a:ext cx="9080938" cy="4871545"/>
          </a:xfrm>
        </p:spPr>
        <p:txBody>
          <a:bodyPr>
            <a:normAutofit fontScale="90000"/>
          </a:bodyPr>
          <a:lstStyle/>
          <a:p>
            <a:r>
              <a:rPr lang="en-US" sz="2400" b="0" dirty="0">
                <a:solidFill>
                  <a:schemeClr val="tx1"/>
                </a:solidFill>
                <a:effectLst/>
                <a:latin typeface="Arial" pitchFamily="34" charset="0"/>
                <a:cs typeface="Arial" pitchFamily="34" charset="0"/>
              </a:rPr>
              <a:t> </a:t>
            </a:r>
            <a:r>
              <a:rPr lang="en-US" sz="2400" dirty="0">
                <a:solidFill>
                  <a:schemeClr val="tx1"/>
                </a:solidFill>
                <a:effectLst/>
                <a:latin typeface="Arial" pitchFamily="34" charset="0"/>
                <a:cs typeface="Arial" pitchFamily="34" charset="0"/>
              </a:rPr>
              <a:t>OFFENSES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A student found violating any of the rules and regulations would be subjected to disciplinary action. The severity of the punishment will be commensurate to the gravity of the offense. The disciplinary action may take in form of apology, reprimand, warning, suspension, withdrawal, dropping or expulsion.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1.No-Smoking Policy R.A. 9211, which prohibits smoking in public places including schools, colleges and universities.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2.Vandalism or any form of destruction of school property.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3.Disrespect, defiance, assault or abusive behavior towards school authorities.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4.Disruption or obstruction of teaching, administrative or any school activity.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endParaRPr lang="en-PH" sz="24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2361976986"/>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117DFF-568D-4C86-ABCE-317D8B54F321}"/>
              </a:ext>
            </a:extLst>
          </p:cNvPr>
          <p:cNvSpPr>
            <a:spLocks noGrp="1"/>
          </p:cNvSpPr>
          <p:nvPr>
            <p:ph type="title"/>
          </p:nvPr>
        </p:nvSpPr>
        <p:spPr>
          <a:xfrm>
            <a:off x="878985" y="961714"/>
            <a:ext cx="9337081" cy="5202620"/>
          </a:xfrm>
        </p:spPr>
        <p:txBody>
          <a:bodyPr>
            <a:noAutofit/>
          </a:bodyPr>
          <a:lstStyle/>
          <a:p>
            <a:r>
              <a:rPr lang="en-US" sz="2800" b="0" dirty="0">
                <a:solidFill>
                  <a:schemeClr val="tx1"/>
                </a:solidFill>
                <a:effectLst/>
                <a:latin typeface="Arial" pitchFamily="34" charset="0"/>
                <a:cs typeface="Arial" pitchFamily="34" charset="0"/>
              </a:rPr>
              <a:t>5.Forgery of parent’s, guardian’s, teachers, or school official’s signature. </a:t>
            </a:r>
            <a:r>
              <a:rPr lang="en-PH" sz="2800" b="0" dirty="0">
                <a:solidFill>
                  <a:schemeClr val="tx1"/>
                </a:solidFill>
                <a:effectLst/>
                <a:latin typeface="Arial" pitchFamily="34" charset="0"/>
                <a:cs typeface="Arial" pitchFamily="34" charset="0"/>
              </a:rPr>
              <a:t/>
            </a:r>
            <a:br>
              <a:rPr lang="en-PH" sz="2800" b="0" dirty="0">
                <a:solidFill>
                  <a:schemeClr val="tx1"/>
                </a:solidFill>
                <a:effectLst/>
                <a:latin typeface="Arial" pitchFamily="34" charset="0"/>
                <a:cs typeface="Arial" pitchFamily="34" charset="0"/>
              </a:rPr>
            </a:br>
            <a:r>
              <a:rPr lang="en-US" sz="2800" b="0" dirty="0">
                <a:solidFill>
                  <a:schemeClr val="tx1"/>
                </a:solidFill>
                <a:effectLst/>
                <a:latin typeface="Arial" pitchFamily="34" charset="0"/>
                <a:cs typeface="Arial" pitchFamily="34" charset="0"/>
              </a:rPr>
              <a:t>6.Giving false information of the real nature of reports to parents or guardians. </a:t>
            </a:r>
            <a:r>
              <a:rPr lang="en-PH" sz="2800" b="0" dirty="0">
                <a:solidFill>
                  <a:schemeClr val="tx1"/>
                </a:solidFill>
                <a:effectLst/>
                <a:latin typeface="Arial" pitchFamily="34" charset="0"/>
                <a:cs typeface="Arial" pitchFamily="34" charset="0"/>
              </a:rPr>
              <a:t/>
            </a:r>
            <a:br>
              <a:rPr lang="en-PH" sz="2800" b="0" dirty="0">
                <a:solidFill>
                  <a:schemeClr val="tx1"/>
                </a:solidFill>
                <a:effectLst/>
                <a:latin typeface="Arial" pitchFamily="34" charset="0"/>
                <a:cs typeface="Arial" pitchFamily="34" charset="0"/>
              </a:rPr>
            </a:br>
            <a:r>
              <a:rPr lang="en-US" sz="2800" b="0" dirty="0">
                <a:solidFill>
                  <a:schemeClr val="tx1"/>
                </a:solidFill>
                <a:effectLst/>
                <a:latin typeface="Arial" pitchFamily="34" charset="0"/>
                <a:cs typeface="Arial" pitchFamily="34" charset="0"/>
              </a:rPr>
              <a:t>7.Dishonest behavior during examination or tests. </a:t>
            </a:r>
            <a:r>
              <a:rPr lang="en-PH" sz="2800" b="0" dirty="0">
                <a:solidFill>
                  <a:schemeClr val="tx1"/>
                </a:solidFill>
                <a:effectLst/>
                <a:latin typeface="Arial" pitchFamily="34" charset="0"/>
                <a:cs typeface="Arial" pitchFamily="34" charset="0"/>
              </a:rPr>
              <a:t/>
            </a:r>
            <a:br>
              <a:rPr lang="en-PH" sz="2800" b="0" dirty="0">
                <a:solidFill>
                  <a:schemeClr val="tx1"/>
                </a:solidFill>
                <a:effectLst/>
                <a:latin typeface="Arial" pitchFamily="34" charset="0"/>
                <a:cs typeface="Arial" pitchFamily="34" charset="0"/>
              </a:rPr>
            </a:br>
            <a:r>
              <a:rPr lang="en-US" sz="2800" b="0" dirty="0">
                <a:solidFill>
                  <a:schemeClr val="tx1"/>
                </a:solidFill>
                <a:effectLst/>
                <a:latin typeface="Arial" pitchFamily="34" charset="0"/>
                <a:cs typeface="Arial" pitchFamily="34" charset="0"/>
              </a:rPr>
              <a:t>8.Fabrication or submission of falsified data, information, citation, source/s, or results in an academic exercises. </a:t>
            </a:r>
            <a:r>
              <a:rPr lang="en-PH" sz="2800" b="0" dirty="0">
                <a:solidFill>
                  <a:schemeClr val="tx1"/>
                </a:solidFill>
                <a:effectLst/>
                <a:latin typeface="Arial" pitchFamily="34" charset="0"/>
                <a:cs typeface="Arial" pitchFamily="34" charset="0"/>
              </a:rPr>
              <a:t/>
            </a:r>
            <a:br>
              <a:rPr lang="en-PH" sz="2800" b="0" dirty="0">
                <a:solidFill>
                  <a:schemeClr val="tx1"/>
                </a:solidFill>
                <a:effectLst/>
                <a:latin typeface="Arial" pitchFamily="34" charset="0"/>
                <a:cs typeface="Arial" pitchFamily="34" charset="0"/>
              </a:rPr>
            </a:br>
            <a:r>
              <a:rPr lang="en-US" sz="2800" b="0" dirty="0">
                <a:solidFill>
                  <a:schemeClr val="tx1"/>
                </a:solidFill>
                <a:effectLst/>
                <a:latin typeface="Arial" pitchFamily="34" charset="0"/>
                <a:cs typeface="Arial" pitchFamily="34" charset="0"/>
              </a:rPr>
              <a:t>9.Tampering with and/or falsifying school or public documents and/or communications, whether physical or electronic, especially those of the. </a:t>
            </a:r>
            <a:r>
              <a:rPr lang="en-PH" sz="2800" b="0" dirty="0">
                <a:solidFill>
                  <a:schemeClr val="tx1"/>
                </a:solidFill>
                <a:effectLst/>
                <a:latin typeface="Arial" pitchFamily="34" charset="0"/>
                <a:cs typeface="Arial" pitchFamily="34" charset="0"/>
              </a:rPr>
              <a:t/>
            </a:r>
            <a:br>
              <a:rPr lang="en-PH" sz="2800" b="0" dirty="0">
                <a:solidFill>
                  <a:schemeClr val="tx1"/>
                </a:solidFill>
                <a:effectLst/>
                <a:latin typeface="Arial" pitchFamily="34" charset="0"/>
                <a:cs typeface="Arial" pitchFamily="34" charset="0"/>
              </a:rPr>
            </a:br>
            <a:r>
              <a:rPr lang="en-US" sz="2800" b="0" dirty="0">
                <a:solidFill>
                  <a:schemeClr val="tx1"/>
                </a:solidFill>
                <a:effectLst/>
                <a:latin typeface="Arial" pitchFamily="34" charset="0"/>
                <a:cs typeface="Arial" pitchFamily="34" charset="0"/>
              </a:rPr>
              <a:t> </a:t>
            </a:r>
            <a:r>
              <a:rPr lang="en-PH" sz="2800" b="0" dirty="0">
                <a:solidFill>
                  <a:schemeClr val="tx1"/>
                </a:solidFill>
                <a:effectLst/>
                <a:latin typeface="Arial" pitchFamily="34" charset="0"/>
                <a:cs typeface="Arial" pitchFamily="34" charset="0"/>
              </a:rPr>
              <a:t/>
            </a:r>
            <a:br>
              <a:rPr lang="en-PH" sz="2800" b="0" dirty="0">
                <a:solidFill>
                  <a:schemeClr val="tx1"/>
                </a:solidFill>
                <a:effectLst/>
                <a:latin typeface="Arial" pitchFamily="34" charset="0"/>
                <a:cs typeface="Arial" pitchFamily="34" charset="0"/>
              </a:rPr>
            </a:br>
            <a:endParaRPr lang="en-PH" sz="28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3346766190"/>
      </p:ext>
    </p:extLst>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8CF2C8-63E5-4AAD-87BD-17F7511A7B67}"/>
              </a:ext>
            </a:extLst>
          </p:cNvPr>
          <p:cNvSpPr>
            <a:spLocks noGrp="1"/>
          </p:cNvSpPr>
          <p:nvPr>
            <p:ph type="title"/>
          </p:nvPr>
        </p:nvSpPr>
        <p:spPr>
          <a:xfrm>
            <a:off x="740273" y="520261"/>
            <a:ext cx="9239300" cy="5297215"/>
          </a:xfrm>
        </p:spPr>
        <p:txBody>
          <a:bodyPr>
            <a:noAutofit/>
          </a:bodyPr>
          <a:lstStyle/>
          <a:p>
            <a:r>
              <a:rPr lang="en-US" sz="2000" b="0" dirty="0">
                <a:solidFill>
                  <a:schemeClr val="tx1"/>
                </a:solidFill>
                <a:effectLst/>
                <a:latin typeface="Arial" pitchFamily="34" charset="0"/>
                <a:cs typeface="Arial" pitchFamily="34" charset="0"/>
              </a:rPr>
              <a:t>FINANCE AND REGISTRAR DEPARTMENT </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10. Committing any form of misrepresentation. </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11. Accessing, processing or distributing pornographic materials on campus, whether in physical or electronic form. </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12. Engaging in or provoking, scandalous behavior on campus or during a school-sanctioned function. </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13. Moral turpitude, defined as gross disregard of moral standards expected of a human being while engaging in some activity or in the commission of a violation. </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14. Committing acts inside/outside the campus that affects, destroy or tarnishes the reputation or the good name of the school or its members. (Like smoking in the immediate vicinity of the school, posting nude pictures or videos in websites, malicious or indecent comments or posts in Facebook, etc.) 7 </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15. Gaining undue advantage over others’ personal benefits by illegitimate means. </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r>
              <a:rPr lang="en-US" sz="2000" b="0" dirty="0">
                <a:solidFill>
                  <a:schemeClr val="tx1"/>
                </a:solidFill>
                <a:effectLst/>
                <a:latin typeface="Arial" pitchFamily="34" charset="0"/>
                <a:cs typeface="Arial" pitchFamily="34" charset="0"/>
              </a:rPr>
              <a:t>16. Selling food inside the campus without proper permission. </a:t>
            </a:r>
            <a:r>
              <a:rPr lang="en-PH" sz="2000" b="0" dirty="0">
                <a:solidFill>
                  <a:schemeClr val="tx1"/>
                </a:solidFill>
                <a:effectLst/>
                <a:latin typeface="Arial" pitchFamily="34" charset="0"/>
                <a:cs typeface="Arial" pitchFamily="34" charset="0"/>
              </a:rPr>
              <a:t/>
            </a:r>
            <a:br>
              <a:rPr lang="en-PH" sz="2000" b="0" dirty="0">
                <a:solidFill>
                  <a:schemeClr val="tx1"/>
                </a:solidFill>
                <a:effectLst/>
                <a:latin typeface="Arial" pitchFamily="34" charset="0"/>
                <a:cs typeface="Arial" pitchFamily="34" charset="0"/>
              </a:rPr>
            </a:br>
            <a:endParaRPr lang="en-PH" sz="20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607381637"/>
      </p:ext>
    </p:extLst>
  </p:cSld>
  <p:clrMapOvr>
    <a:masterClrMapping/>
  </p:clrMapOvr>
  <p:transition>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FE7DAA-ABB8-48AF-823B-EB72E2E4B2A1}"/>
              </a:ext>
            </a:extLst>
          </p:cNvPr>
          <p:cNvSpPr>
            <a:spLocks noGrp="1"/>
          </p:cNvSpPr>
          <p:nvPr>
            <p:ph type="title"/>
          </p:nvPr>
        </p:nvSpPr>
        <p:spPr>
          <a:xfrm>
            <a:off x="737084" y="804041"/>
            <a:ext cx="9463205" cy="5232893"/>
          </a:xfrm>
        </p:spPr>
        <p:txBody>
          <a:bodyPr>
            <a:normAutofit fontScale="90000"/>
          </a:bodyPr>
          <a:lstStyle/>
          <a:p>
            <a:r>
              <a:rPr lang="en-US" sz="2400" b="0" dirty="0">
                <a:solidFill>
                  <a:schemeClr val="tx1"/>
                </a:solidFill>
                <a:effectLst/>
                <a:latin typeface="Arial" pitchFamily="34" charset="0"/>
                <a:cs typeface="Arial" pitchFamily="34" charset="0"/>
              </a:rPr>
              <a:t>17. Gambling on campus.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18. Bribery, or acceptance of bribe, or any act meant to give or obtain favor or advantage illegally or unfairly, whether attempted, frustrated, or consummated.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19. Illegally obtaining or gaining access to and/or using restricted school documents, facilities or equipment.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20. Acts of disrespect or discourtesy.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21. Proselytizing or promoting one’s faith by attacking or denigrating other’s religious beliefs.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22. Acts of misconduct of a sexual nature.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23. Physical assault.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24. Threatening members of the School community.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25. Disobeying school regulations on the care of the school environment.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r>
              <a:rPr lang="en-US" sz="2400" b="0" dirty="0">
                <a:solidFill>
                  <a:schemeClr val="tx1"/>
                </a:solidFill>
                <a:effectLst/>
                <a:latin typeface="Arial" pitchFamily="34" charset="0"/>
                <a:cs typeface="Arial" pitchFamily="34" charset="0"/>
              </a:rPr>
              <a:t>26. Stealing and/or unauthorized possession of others’ property. </a:t>
            </a:r>
            <a:r>
              <a:rPr lang="en-PH" sz="2400" b="0" dirty="0">
                <a:solidFill>
                  <a:schemeClr val="tx1"/>
                </a:solidFill>
                <a:effectLst/>
                <a:latin typeface="Arial" pitchFamily="34" charset="0"/>
                <a:cs typeface="Arial" pitchFamily="34" charset="0"/>
              </a:rPr>
              <a:t/>
            </a:r>
            <a:br>
              <a:rPr lang="en-PH" sz="2400" b="0" dirty="0">
                <a:solidFill>
                  <a:schemeClr val="tx1"/>
                </a:solidFill>
                <a:effectLst/>
                <a:latin typeface="Arial" pitchFamily="34" charset="0"/>
                <a:cs typeface="Arial" pitchFamily="34" charset="0"/>
              </a:rPr>
            </a:br>
            <a:endParaRPr lang="en-PH" sz="24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1607208572"/>
      </p:ext>
    </p:extLst>
  </p:cSld>
  <p:clrMapOvr>
    <a:masterClrMapping/>
  </p:clrMapOvr>
  <p:transition>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694705-DC7F-4BCF-B5A7-9E08121BBBB4}"/>
              </a:ext>
            </a:extLst>
          </p:cNvPr>
          <p:cNvSpPr>
            <a:spLocks noGrp="1"/>
          </p:cNvSpPr>
          <p:nvPr>
            <p:ph type="title"/>
          </p:nvPr>
        </p:nvSpPr>
        <p:spPr>
          <a:xfrm>
            <a:off x="765638" y="693689"/>
            <a:ext cx="9245455" cy="5833242"/>
          </a:xfrm>
        </p:spPr>
        <p:txBody>
          <a:bodyPr>
            <a:normAutofit fontScale="90000"/>
          </a:bodyPr>
          <a:lstStyle/>
          <a:p>
            <a:r>
              <a:rPr lang="en-US" sz="2200" b="0" dirty="0">
                <a:solidFill>
                  <a:schemeClr val="tx1"/>
                </a:solidFill>
                <a:effectLst/>
                <a:latin typeface="Arial" pitchFamily="34" charset="0"/>
                <a:cs typeface="Arial" pitchFamily="34" charset="0"/>
              </a:rPr>
              <a:t>27. Vandalizing personal and/or ST. CLARE property on campus.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28. Instigating and/or engaging in activities resulting in damage to school property.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29. Bringing into and/or drinking alcoholic or any intoxicating beverages on campus.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30. Failing to wear the student identification card.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31. Coming into the campus under the influence of alcohol or prohibited substances, and/or acting in a disruptive way.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32. Possession, use, or distribution of dangerous drugs (according to RA 9165) or something other than its intended medical purpose.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33. Possession of deadly weapons.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34. Computer hacking.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35. Engaging in any action that might lead to loss of life or serious injury, whether intentionally or as a result of recklessness or gross negligence (tampering fire extinguishers, sitting on ledges, dropping objects from building, etc.)</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r>
              <a:rPr lang="en-US" sz="2200" b="0" dirty="0">
                <a:solidFill>
                  <a:schemeClr val="tx1"/>
                </a:solidFill>
                <a:effectLst/>
                <a:latin typeface="Arial" pitchFamily="34" charset="0"/>
                <a:cs typeface="Arial" pitchFamily="34" charset="0"/>
              </a:rPr>
              <a:t> </a:t>
            </a:r>
            <a:r>
              <a:rPr lang="en-PH" sz="2200" b="0" dirty="0">
                <a:solidFill>
                  <a:schemeClr val="tx1"/>
                </a:solidFill>
                <a:effectLst/>
                <a:latin typeface="Arial" pitchFamily="34" charset="0"/>
                <a:cs typeface="Arial" pitchFamily="34" charset="0"/>
              </a:rPr>
              <a:t/>
            </a:r>
            <a:br>
              <a:rPr lang="en-PH" sz="2200" b="0" dirty="0">
                <a:solidFill>
                  <a:schemeClr val="tx1"/>
                </a:solidFill>
                <a:effectLst/>
                <a:latin typeface="Arial" pitchFamily="34" charset="0"/>
                <a:cs typeface="Arial" pitchFamily="34" charset="0"/>
              </a:rPr>
            </a:br>
            <a:endParaRPr lang="en-PH" sz="2200" b="0" dirty="0">
              <a:solidFill>
                <a:schemeClr val="tx1"/>
              </a:solidFill>
              <a:effectLst/>
              <a:latin typeface="Arial" pitchFamily="34" charset="0"/>
              <a:cs typeface="Arial" pitchFamily="34" charset="0"/>
            </a:endParaRPr>
          </a:p>
        </p:txBody>
      </p:sp>
    </p:spTree>
    <p:extLst>
      <p:ext uri="{BB962C8B-B14F-4D97-AF65-F5344CB8AC3E}">
        <p14:creationId xmlns="" xmlns:p14="http://schemas.microsoft.com/office/powerpoint/2010/main" val="2611729914"/>
      </p:ext>
    </p:extLst>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749B39-C817-40AE-B99D-D3F9F10B6C4A}"/>
              </a:ext>
            </a:extLst>
          </p:cNvPr>
          <p:cNvSpPr>
            <a:spLocks noGrp="1"/>
          </p:cNvSpPr>
          <p:nvPr>
            <p:ph type="title"/>
          </p:nvPr>
        </p:nvSpPr>
        <p:spPr>
          <a:xfrm>
            <a:off x="408440" y="428629"/>
            <a:ext cx="5468015" cy="5729287"/>
          </a:xfrm>
        </p:spPr>
        <p:txBody>
          <a:bodyPr>
            <a:normAutofit fontScale="90000"/>
          </a:bodyPr>
          <a:lstStyle/>
          <a:p>
            <a:r>
              <a:rPr lang="en-US" sz="4000" b="1" dirty="0">
                <a:solidFill>
                  <a:schemeClr val="tx1"/>
                </a:solidFill>
                <a:latin typeface="Times New Roman" panose="02020603050405020304" pitchFamily="18" charset="0"/>
                <a:cs typeface="Times New Roman" panose="02020603050405020304" pitchFamily="18" charset="0"/>
              </a:rPr>
              <a:t/>
            </a:r>
            <a:br>
              <a:rPr lang="en-US" sz="4000" b="1" dirty="0">
                <a:solidFill>
                  <a:schemeClr val="tx1"/>
                </a:solidFill>
                <a:latin typeface="Times New Roman" panose="02020603050405020304" pitchFamily="18" charset="0"/>
                <a:cs typeface="Times New Roman" panose="02020603050405020304" pitchFamily="18" charset="0"/>
              </a:rPr>
            </a:br>
            <a:r>
              <a:rPr lang="en-US" sz="4000" b="1" dirty="0">
                <a:solidFill>
                  <a:schemeClr val="tx1"/>
                </a:solidFill>
                <a:latin typeface="Times New Roman" panose="02020603050405020304" pitchFamily="18" charset="0"/>
                <a:cs typeface="Times New Roman" panose="02020603050405020304" pitchFamily="18" charset="0"/>
              </a:rPr>
              <a:t/>
            </a:r>
            <a:br>
              <a:rPr lang="en-US" sz="4000" b="1" dirty="0">
                <a:solidFill>
                  <a:schemeClr val="tx1"/>
                </a:solidFill>
                <a:latin typeface="Times New Roman" panose="02020603050405020304" pitchFamily="18" charset="0"/>
                <a:cs typeface="Times New Roman" panose="02020603050405020304" pitchFamily="18" charset="0"/>
              </a:rPr>
            </a:br>
            <a:r>
              <a:rPr lang="en-US" sz="4000" b="1" dirty="0">
                <a:solidFill>
                  <a:schemeClr val="tx1"/>
                </a:solidFill>
                <a:latin typeface="Times New Roman" panose="02020603050405020304" pitchFamily="18" charset="0"/>
                <a:cs typeface="Times New Roman" panose="02020603050405020304" pitchFamily="18" charset="0"/>
              </a:rPr>
              <a:t/>
            </a:r>
            <a:br>
              <a:rPr lang="en-US" sz="4000" b="1" dirty="0">
                <a:solidFill>
                  <a:schemeClr val="tx1"/>
                </a:solidFill>
                <a:latin typeface="Times New Roman" panose="02020603050405020304" pitchFamily="18" charset="0"/>
                <a:cs typeface="Times New Roman" panose="02020603050405020304" pitchFamily="18" charset="0"/>
              </a:rPr>
            </a:br>
            <a:r>
              <a:rPr lang="en-US" sz="4000" b="1" dirty="0">
                <a:solidFill>
                  <a:schemeClr val="tx1"/>
                </a:solidFill>
                <a:latin typeface="Times New Roman" panose="02020603050405020304" pitchFamily="18" charset="0"/>
                <a:cs typeface="Times New Roman" panose="02020603050405020304" pitchFamily="18" charset="0"/>
              </a:rPr>
              <a:t/>
            </a:r>
            <a:br>
              <a:rPr lang="en-US" sz="4000" b="1" dirty="0">
                <a:solidFill>
                  <a:schemeClr val="tx1"/>
                </a:solidFill>
                <a:latin typeface="Times New Roman" panose="02020603050405020304" pitchFamily="18" charset="0"/>
                <a:cs typeface="Times New Roman" panose="02020603050405020304" pitchFamily="18" charset="0"/>
              </a:rPr>
            </a:br>
            <a:r>
              <a:rPr lang="en-US" sz="4000" b="1" dirty="0">
                <a:solidFill>
                  <a:schemeClr val="tx1"/>
                </a:solidFill>
                <a:latin typeface="Times New Roman" panose="02020603050405020304" pitchFamily="18" charset="0"/>
                <a:cs typeface="Times New Roman" panose="02020603050405020304" pitchFamily="18" charset="0"/>
              </a:rPr>
              <a:t/>
            </a:r>
            <a:br>
              <a:rPr lang="en-US" sz="4000" b="1" dirty="0">
                <a:solidFill>
                  <a:schemeClr val="tx1"/>
                </a:solidFill>
                <a:latin typeface="Times New Roman" panose="02020603050405020304" pitchFamily="18" charset="0"/>
                <a:cs typeface="Times New Roman" panose="02020603050405020304" pitchFamily="18" charset="0"/>
              </a:rPr>
            </a:br>
            <a:r>
              <a:rPr lang="en-US" sz="4000" b="1" dirty="0">
                <a:solidFill>
                  <a:schemeClr val="tx1"/>
                </a:solidFill>
                <a:latin typeface="Times New Roman" panose="02020603050405020304" pitchFamily="18" charset="0"/>
                <a:cs typeface="Times New Roman" panose="02020603050405020304" pitchFamily="18" charset="0"/>
              </a:rPr>
              <a:t/>
            </a:r>
            <a:br>
              <a:rPr lang="en-US" sz="4000" b="1" dirty="0">
                <a:solidFill>
                  <a:schemeClr val="tx1"/>
                </a:solidFill>
                <a:latin typeface="Times New Roman" panose="02020603050405020304" pitchFamily="18" charset="0"/>
                <a:cs typeface="Times New Roman" panose="02020603050405020304" pitchFamily="18" charset="0"/>
              </a:rPr>
            </a:br>
            <a:r>
              <a:rPr lang="en-US" sz="4000" b="1" dirty="0">
                <a:solidFill>
                  <a:schemeClr val="tx1"/>
                </a:solidFill>
                <a:latin typeface="Times New Roman" panose="02020603050405020304" pitchFamily="18" charset="0"/>
                <a:cs typeface="Times New Roman" panose="02020603050405020304" pitchFamily="18" charset="0"/>
              </a:rPr>
              <a:t/>
            </a:r>
            <a:br>
              <a:rPr lang="en-US" sz="4000" b="1" dirty="0">
                <a:solidFill>
                  <a:schemeClr val="tx1"/>
                </a:solidFill>
                <a:latin typeface="Times New Roman" panose="02020603050405020304" pitchFamily="18" charset="0"/>
                <a:cs typeface="Times New Roman" panose="02020603050405020304" pitchFamily="18" charset="0"/>
              </a:rPr>
            </a:br>
            <a:r>
              <a:rPr lang="en-US" sz="4000" b="1" dirty="0">
                <a:solidFill>
                  <a:schemeClr val="tx1"/>
                </a:solidFill>
                <a:latin typeface="Times New Roman" panose="02020603050405020304" pitchFamily="18" charset="0"/>
                <a:cs typeface="Times New Roman" panose="02020603050405020304" pitchFamily="18" charset="0"/>
              </a:rPr>
              <a:t/>
            </a:r>
            <a:br>
              <a:rPr lang="en-US" sz="4000" b="1" dirty="0">
                <a:solidFill>
                  <a:schemeClr val="tx1"/>
                </a:solidFill>
                <a:latin typeface="Times New Roman" panose="02020603050405020304" pitchFamily="18" charset="0"/>
                <a:cs typeface="Times New Roman" panose="02020603050405020304" pitchFamily="18" charset="0"/>
              </a:rPr>
            </a:br>
            <a:r>
              <a:rPr lang="en-US" sz="4000" dirty="0">
                <a:solidFill>
                  <a:schemeClr val="tx1"/>
                </a:solidFill>
                <a:latin typeface="Times New Roman" panose="02020603050405020304" pitchFamily="18" charset="0"/>
                <a:cs typeface="Times New Roman" panose="02020603050405020304" pitchFamily="18" charset="0"/>
              </a:rPr>
              <a:t/>
            </a:r>
            <a:br>
              <a:rPr lang="en-US" sz="4000" dirty="0">
                <a:solidFill>
                  <a:schemeClr val="tx1"/>
                </a:solidFill>
                <a:latin typeface="Times New Roman" panose="02020603050405020304" pitchFamily="18" charset="0"/>
                <a:cs typeface="Times New Roman" panose="02020603050405020304" pitchFamily="18" charset="0"/>
              </a:rPr>
            </a:br>
            <a:r>
              <a:rPr lang="en-US" b="1" dirty="0">
                <a:solidFill>
                  <a:schemeClr val="tx1"/>
                </a:solidFill>
                <a:latin typeface="Times New Roman" panose="02020603050405020304" pitchFamily="18" charset="0"/>
                <a:cs typeface="Times New Roman" panose="02020603050405020304" pitchFamily="18" charset="0"/>
              </a:rPr>
              <a:t/>
            </a:r>
            <a:br>
              <a:rPr lang="en-US" b="1" dirty="0">
                <a:solidFill>
                  <a:schemeClr val="tx1"/>
                </a:solidFill>
                <a:latin typeface="Times New Roman" panose="02020603050405020304" pitchFamily="18" charset="0"/>
                <a:cs typeface="Times New Roman" panose="02020603050405020304" pitchFamily="18" charset="0"/>
              </a:rPr>
            </a:br>
            <a:r>
              <a:rPr lang="en-PH" dirty="0">
                <a:solidFill>
                  <a:schemeClr val="tx1"/>
                </a:solidFill>
                <a:latin typeface="Times New Roman" panose="02020603050405020304" pitchFamily="18" charset="0"/>
                <a:cs typeface="Times New Roman" panose="02020603050405020304" pitchFamily="18" charset="0"/>
              </a:rPr>
              <a:t/>
            </a:r>
            <a:br>
              <a:rPr lang="en-PH" dirty="0">
                <a:solidFill>
                  <a:schemeClr val="tx1"/>
                </a:solidFill>
                <a:latin typeface="Times New Roman" panose="02020603050405020304" pitchFamily="18" charset="0"/>
                <a:cs typeface="Times New Roman" panose="02020603050405020304" pitchFamily="18" charset="0"/>
              </a:rPr>
            </a:br>
            <a:endParaRPr lang="en-PH" dirty="0">
              <a:solidFill>
                <a:schemeClr val="tx1"/>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 xmlns:a16="http://schemas.microsoft.com/office/drawing/2014/main" id="{E0E20297-201A-4455-AD5C-1C5734F02992}"/>
              </a:ext>
            </a:extLst>
          </p:cNvPr>
          <p:cNvSpPr>
            <a:spLocks noGrp="1"/>
          </p:cNvSpPr>
          <p:nvPr>
            <p:ph type="body" sz="half" idx="2"/>
          </p:nvPr>
        </p:nvSpPr>
        <p:spPr>
          <a:xfrm>
            <a:off x="378372" y="4851833"/>
            <a:ext cx="10042636" cy="1265183"/>
          </a:xfrm>
        </p:spPr>
        <p:txBody>
          <a:bodyPr>
            <a:normAutofit/>
          </a:bodyPr>
          <a:lstStyle/>
          <a:p>
            <a:pPr algn="ctr"/>
            <a:r>
              <a:rPr lang="en-US" sz="2400" b="1" dirty="0" smtClean="0">
                <a:solidFill>
                  <a:schemeClr val="tx1"/>
                </a:solidFill>
                <a:latin typeface="Arial" pitchFamily="34" charset="0"/>
                <a:cs typeface="Arial" pitchFamily="34" charset="0"/>
              </a:rPr>
              <a:t>Mission</a:t>
            </a:r>
            <a:r>
              <a:rPr lang="en-PH" sz="2400" dirty="0" smtClean="0">
                <a:solidFill>
                  <a:schemeClr val="tx1"/>
                </a:solidFill>
                <a:latin typeface="Arial" pitchFamily="34" charset="0"/>
                <a:cs typeface="Arial" pitchFamily="34" charset="0"/>
              </a:rPr>
              <a:t/>
            </a:r>
            <a:br>
              <a:rPr lang="en-PH" sz="2400" dirty="0" smtClean="0">
                <a:solidFill>
                  <a:schemeClr val="tx1"/>
                </a:solidFill>
                <a:latin typeface="Arial" pitchFamily="34" charset="0"/>
                <a:cs typeface="Arial" pitchFamily="34" charset="0"/>
              </a:rPr>
            </a:br>
            <a:r>
              <a:rPr lang="en-US" sz="2400" dirty="0" smtClean="0">
                <a:solidFill>
                  <a:schemeClr val="tx1"/>
                </a:solidFill>
                <a:latin typeface="Arial" pitchFamily="34" charset="0"/>
                <a:cs typeface="Arial" pitchFamily="34" charset="0"/>
              </a:rPr>
              <a:t>To provide quality education for the development of a well-rounded individuals who’s academic excellence and dignity are beyond par.</a:t>
            </a:r>
            <a:endParaRPr lang="en-PH" sz="2400" dirty="0">
              <a:latin typeface="Arial" pitchFamily="34" charset="0"/>
              <a:cs typeface="Arial" pitchFamily="34" charset="0"/>
            </a:endParaRPr>
          </a:p>
        </p:txBody>
      </p:sp>
      <p:pic>
        <p:nvPicPr>
          <p:cNvPr id="5" name="Picture Placeholder 4" descr="Image may contain: 10 people, people smiling, people sitting, food and indoor">
            <a:extLst>
              <a:ext uri="{FF2B5EF4-FFF2-40B4-BE49-F238E27FC236}">
                <a16:creationId xmlns="" xmlns:a16="http://schemas.microsoft.com/office/drawing/2014/main" id="{3F891985-CC34-49A3-B570-B8AFC0068198}"/>
              </a:ext>
            </a:extLst>
          </p:cNvPr>
          <p:cNvPicPr>
            <a:picLocks noGrp="1"/>
          </p:cNvPicPr>
          <p:nvPr>
            <p:ph type="pic" idx="1"/>
          </p:nvPr>
        </p:nvPicPr>
        <p:blipFill>
          <a:blip r:embed="rId2" cstate="print">
            <a:extLst>
              <a:ext uri="{28A0092B-C50C-407E-A947-70E740481C1C}">
                <a14:useLocalDpi xmlns="" xmlns:a14="http://schemas.microsoft.com/office/drawing/2010/main" val="0"/>
              </a:ext>
            </a:extLst>
          </a:blip>
          <a:srcRect t="9277" b="9277"/>
          <a:stretch>
            <a:fillRect/>
          </a:stretch>
        </p:blipFill>
        <p:spPr>
          <a:prstGeom prst="rect">
            <a:avLst/>
          </a:prstGeom>
          <a:noFill/>
          <a:ln>
            <a:noFill/>
          </a:ln>
        </p:spPr>
      </p:pic>
      <p:pic>
        <p:nvPicPr>
          <p:cNvPr id="6" name="Picture 5" descr="Image may contain: 1 person, smiling, sitting and indoor">
            <a:extLst>
              <a:ext uri="{FF2B5EF4-FFF2-40B4-BE49-F238E27FC236}">
                <a16:creationId xmlns="" xmlns:a16="http://schemas.microsoft.com/office/drawing/2014/main" id="{155CFA98-CE34-48E0-9CF1-EF183F446259}"/>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a:xfrm>
            <a:off x="7679410" y="433137"/>
            <a:ext cx="2788064" cy="4355432"/>
          </a:xfrm>
          <a:prstGeom prst="rect">
            <a:avLst/>
          </a:prstGeom>
          <a:noFill/>
          <a:ln>
            <a:noFill/>
          </a:ln>
        </p:spPr>
      </p:pic>
    </p:spTree>
    <p:extLst>
      <p:ext uri="{BB962C8B-B14F-4D97-AF65-F5344CB8AC3E}">
        <p14:creationId xmlns="" xmlns:p14="http://schemas.microsoft.com/office/powerpoint/2010/main" val="2153559012"/>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plus(in)">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 xmlns:a16="http://schemas.microsoft.com/office/drawing/2014/main" id="{8D4AF1DB-66B0-443C-A4CC-763A6BD0213E}"/>
              </a:ext>
            </a:extLst>
          </p:cNvPr>
          <p:cNvSpPr>
            <a:spLocks noGrp="1"/>
          </p:cNvSpPr>
          <p:nvPr>
            <p:ph type="title"/>
          </p:nvPr>
        </p:nvSpPr>
        <p:spPr/>
        <p:txBody>
          <a:bodyPr/>
          <a:lstStyle/>
          <a:p>
            <a:endParaRPr lang="en-PH"/>
          </a:p>
        </p:txBody>
      </p:sp>
      <p:sp>
        <p:nvSpPr>
          <p:cNvPr id="15" name="Text Placeholder 14">
            <a:extLst>
              <a:ext uri="{FF2B5EF4-FFF2-40B4-BE49-F238E27FC236}">
                <a16:creationId xmlns="" xmlns:a16="http://schemas.microsoft.com/office/drawing/2014/main" id="{B0728342-757E-4EBE-BD1A-7835AF9059FF}"/>
              </a:ext>
            </a:extLst>
          </p:cNvPr>
          <p:cNvSpPr>
            <a:spLocks noGrp="1"/>
          </p:cNvSpPr>
          <p:nvPr>
            <p:ph type="body" idx="1"/>
          </p:nvPr>
        </p:nvSpPr>
        <p:spPr/>
        <p:txBody>
          <a:bodyPr/>
          <a:lstStyle/>
          <a:p>
            <a:endParaRPr lang="en-PH"/>
          </a:p>
        </p:txBody>
      </p:sp>
      <p:sp>
        <p:nvSpPr>
          <p:cNvPr id="18" name="Text Placeholder 17">
            <a:extLst>
              <a:ext uri="{FF2B5EF4-FFF2-40B4-BE49-F238E27FC236}">
                <a16:creationId xmlns="" xmlns:a16="http://schemas.microsoft.com/office/drawing/2014/main" id="{6F7A6C89-3F04-4844-8433-D3BFAEB3184B}"/>
              </a:ext>
            </a:extLst>
          </p:cNvPr>
          <p:cNvSpPr>
            <a:spLocks noGrp="1"/>
          </p:cNvSpPr>
          <p:nvPr>
            <p:ph type="body" sz="half" idx="15"/>
          </p:nvPr>
        </p:nvSpPr>
        <p:spPr/>
        <p:txBody>
          <a:bodyPr/>
          <a:lstStyle/>
          <a:p>
            <a:endParaRPr lang="en-PH"/>
          </a:p>
        </p:txBody>
      </p:sp>
      <p:sp>
        <p:nvSpPr>
          <p:cNvPr id="16" name="Text Placeholder 15">
            <a:extLst>
              <a:ext uri="{FF2B5EF4-FFF2-40B4-BE49-F238E27FC236}">
                <a16:creationId xmlns="" xmlns:a16="http://schemas.microsoft.com/office/drawing/2014/main" id="{F2DA089F-E70F-437E-8A5F-1D5CECD222BA}"/>
              </a:ext>
            </a:extLst>
          </p:cNvPr>
          <p:cNvSpPr>
            <a:spLocks noGrp="1"/>
          </p:cNvSpPr>
          <p:nvPr>
            <p:ph type="body" sz="quarter" idx="3"/>
          </p:nvPr>
        </p:nvSpPr>
        <p:spPr/>
        <p:txBody>
          <a:bodyPr/>
          <a:lstStyle/>
          <a:p>
            <a:endParaRPr lang="en-PH"/>
          </a:p>
        </p:txBody>
      </p:sp>
      <p:sp>
        <p:nvSpPr>
          <p:cNvPr id="19" name="Text Placeholder 18">
            <a:extLst>
              <a:ext uri="{FF2B5EF4-FFF2-40B4-BE49-F238E27FC236}">
                <a16:creationId xmlns="" xmlns:a16="http://schemas.microsoft.com/office/drawing/2014/main" id="{D3FF13BA-9A49-4DA6-9DD4-D7651148F3D5}"/>
              </a:ext>
            </a:extLst>
          </p:cNvPr>
          <p:cNvSpPr>
            <a:spLocks noGrp="1"/>
          </p:cNvSpPr>
          <p:nvPr>
            <p:ph type="body" sz="half" idx="16"/>
          </p:nvPr>
        </p:nvSpPr>
        <p:spPr/>
        <p:txBody>
          <a:bodyPr/>
          <a:lstStyle/>
          <a:p>
            <a:endParaRPr lang="en-PH"/>
          </a:p>
        </p:txBody>
      </p:sp>
      <p:sp>
        <p:nvSpPr>
          <p:cNvPr id="17" name="Text Placeholder 16">
            <a:extLst>
              <a:ext uri="{FF2B5EF4-FFF2-40B4-BE49-F238E27FC236}">
                <a16:creationId xmlns="" xmlns:a16="http://schemas.microsoft.com/office/drawing/2014/main" id="{AD5ACA56-4343-4969-A315-469AE9AACCE1}"/>
              </a:ext>
            </a:extLst>
          </p:cNvPr>
          <p:cNvSpPr>
            <a:spLocks noGrp="1"/>
          </p:cNvSpPr>
          <p:nvPr>
            <p:ph type="body" sz="quarter" idx="13"/>
          </p:nvPr>
        </p:nvSpPr>
        <p:spPr/>
        <p:txBody>
          <a:bodyPr/>
          <a:lstStyle/>
          <a:p>
            <a:endParaRPr lang="en-PH"/>
          </a:p>
        </p:txBody>
      </p:sp>
      <p:sp>
        <p:nvSpPr>
          <p:cNvPr id="20" name="Text Placeholder 19">
            <a:extLst>
              <a:ext uri="{FF2B5EF4-FFF2-40B4-BE49-F238E27FC236}">
                <a16:creationId xmlns="" xmlns:a16="http://schemas.microsoft.com/office/drawing/2014/main" id="{F80E2D63-1140-485F-AF04-37B7BE29F8A0}"/>
              </a:ext>
            </a:extLst>
          </p:cNvPr>
          <p:cNvSpPr>
            <a:spLocks noGrp="1"/>
          </p:cNvSpPr>
          <p:nvPr>
            <p:ph type="body" sz="half" idx="17"/>
          </p:nvPr>
        </p:nvSpPr>
        <p:spPr/>
        <p:txBody>
          <a:bodyPr/>
          <a:lstStyle/>
          <a:p>
            <a:endParaRPr lang="en-PH"/>
          </a:p>
        </p:txBody>
      </p:sp>
      <p:pic>
        <p:nvPicPr>
          <p:cNvPr id="4" name="Content Placeholder 3" descr="Image may contain: sky and outdoor">
            <a:extLst>
              <a:ext uri="{FF2B5EF4-FFF2-40B4-BE49-F238E27FC236}">
                <a16:creationId xmlns="" xmlns:a16="http://schemas.microsoft.com/office/drawing/2014/main" id="{DF5905C8-115C-49BD-8CD5-452D7AF7506E}"/>
              </a:ext>
            </a:extLst>
          </p:cNvPr>
          <p:cNvPicPr>
            <a:picLocks noGrp="1"/>
          </p:cNvPicPr>
          <p:nvPr>
            <p:ph idx="4294967295"/>
          </p:nvPr>
        </p:nvPicPr>
        <p:blipFill>
          <a:blip r:embed="rId2" cstate="print">
            <a:extLst>
              <a:ext uri="{28A0092B-C50C-407E-A947-70E740481C1C}">
                <a14:useLocalDpi xmlns="" xmlns:a14="http://schemas.microsoft.com/office/drawing/2010/main" val="0"/>
              </a:ext>
            </a:extLst>
          </a:blip>
          <a:srcRect/>
          <a:stretch>
            <a:fillRect/>
          </a:stretch>
        </p:blipFill>
        <p:spPr>
          <a:xfrm>
            <a:off x="0" y="0"/>
            <a:ext cx="5616575" cy="6858000"/>
          </a:xfrm>
          <a:prstGeom prst="rect">
            <a:avLst/>
          </a:prstGeom>
          <a:noFill/>
          <a:ln>
            <a:noFill/>
          </a:ln>
        </p:spPr>
      </p:pic>
      <p:pic>
        <p:nvPicPr>
          <p:cNvPr id="6" name="Picture 5" descr="Image may contain: sky, cloud and outdoor">
            <a:extLst>
              <a:ext uri="{FF2B5EF4-FFF2-40B4-BE49-F238E27FC236}">
                <a16:creationId xmlns="" xmlns:a16="http://schemas.microsoft.com/office/drawing/2014/main" id="{9C8B5EC0-335F-4A88-A720-79A625096A97}"/>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a:xfrm>
            <a:off x="5615494" y="0"/>
            <a:ext cx="5357310" cy="6858000"/>
          </a:xfrm>
          <a:prstGeom prst="rect">
            <a:avLst/>
          </a:prstGeom>
          <a:noFill/>
          <a:ln>
            <a:noFill/>
          </a:ln>
        </p:spPr>
      </p:pic>
    </p:spTree>
    <p:extLst>
      <p:ext uri="{BB962C8B-B14F-4D97-AF65-F5344CB8AC3E}">
        <p14:creationId xmlns="" xmlns:p14="http://schemas.microsoft.com/office/powerpoint/2010/main" val="1438817213"/>
      </p:ext>
    </p:extLst>
  </p:cSld>
  <p:clrMapOvr>
    <a:masterClrMapping/>
  </p:clrMapOvr>
  <p:transition spd="slow">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A01365-027E-40C4-A926-FAB26B7B11DE}"/>
              </a:ext>
            </a:extLst>
          </p:cNvPr>
          <p:cNvSpPr>
            <a:spLocks noGrp="1"/>
          </p:cNvSpPr>
          <p:nvPr>
            <p:ph type="title"/>
          </p:nvPr>
        </p:nvSpPr>
        <p:spPr>
          <a:xfrm>
            <a:off x="630613" y="4849375"/>
            <a:ext cx="9963806" cy="1535658"/>
          </a:xfrm>
        </p:spPr>
        <p:txBody>
          <a:bodyPr>
            <a:noAutofit/>
          </a:bodyPr>
          <a:lstStyle/>
          <a:p>
            <a:pPr algn="ctr"/>
            <a:r>
              <a:rPr lang="en-US" sz="2400" b="1" dirty="0" smtClean="0">
                <a:solidFill>
                  <a:schemeClr val="tx1"/>
                </a:solidFill>
                <a:latin typeface="Times New Roman" panose="02020603050405020304" pitchFamily="18" charset="0"/>
                <a:cs typeface="Times New Roman" panose="02020603050405020304" pitchFamily="18" charset="0"/>
              </a:rPr>
              <a:t>Vision</a:t>
            </a:r>
            <a:r>
              <a:rPr lang="en-PH" sz="2400" dirty="0">
                <a:solidFill>
                  <a:schemeClr val="tx1"/>
                </a:solidFill>
                <a:latin typeface="Times New Roman" panose="02020603050405020304" pitchFamily="18" charset="0"/>
                <a:cs typeface="Times New Roman" panose="02020603050405020304" pitchFamily="18" charset="0"/>
              </a:rPr>
              <a:t/>
            </a:r>
            <a:br>
              <a:rPr lang="en-PH" sz="2400" dirty="0">
                <a:solidFill>
                  <a:schemeClr val="tx1"/>
                </a:solidFill>
                <a:latin typeface="Times New Roman" panose="02020603050405020304" pitchFamily="18" charset="0"/>
                <a:cs typeface="Times New Roman" panose="02020603050405020304" pitchFamily="18" charset="0"/>
              </a:rPr>
            </a:br>
            <a:r>
              <a:rPr lang="en-US" sz="2400" dirty="0">
                <a:solidFill>
                  <a:schemeClr val="tx1"/>
                </a:solidFill>
                <a:latin typeface="Times New Roman" panose="02020603050405020304" pitchFamily="18" charset="0"/>
                <a:cs typeface="Times New Roman" panose="02020603050405020304" pitchFamily="18" charset="0"/>
              </a:rPr>
              <a:t>To become the leading school for professional development and the first and foremost provider of quality &amp; affordable education and related services globally.</a:t>
            </a:r>
            <a:endParaRPr lang="en-PH" sz="2400" dirty="0">
              <a:solidFill>
                <a:schemeClr val="tx1"/>
              </a:solidFill>
              <a:latin typeface="Times New Roman" panose="02020603050405020304" pitchFamily="18" charset="0"/>
              <a:cs typeface="Times New Roman" panose="02020603050405020304" pitchFamily="18" charset="0"/>
            </a:endParaRPr>
          </a:p>
        </p:txBody>
      </p:sp>
      <p:sp>
        <p:nvSpPr>
          <p:cNvPr id="6" name="Picture Placeholder 5"/>
          <p:cNvSpPr>
            <a:spLocks noGrp="1"/>
          </p:cNvSpPr>
          <p:nvPr>
            <p:ph type="pic" idx="1"/>
          </p:nvPr>
        </p:nvSpPr>
        <p:spPr/>
      </p:sp>
      <p:pic>
        <p:nvPicPr>
          <p:cNvPr id="7" name="Picture 6" descr="Image may contain: 1 person, smiling, sitting and indoor">
            <a:extLst>
              <a:ext uri="{FF2B5EF4-FFF2-40B4-BE49-F238E27FC236}">
                <a16:creationId xmlns="" xmlns:a16="http://schemas.microsoft.com/office/drawing/2014/main" id="{155CFA98-CE34-48E0-9CF1-EF183F446259}"/>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7679410" y="433137"/>
            <a:ext cx="2788064" cy="4355432"/>
          </a:xfrm>
          <a:prstGeom prst="rect">
            <a:avLst/>
          </a:prstGeom>
          <a:noFill/>
          <a:ln>
            <a:noFill/>
          </a:ln>
        </p:spPr>
      </p:pic>
      <p:pic>
        <p:nvPicPr>
          <p:cNvPr id="8" name="Picture Placeholder 4" descr="Image may contain: 10 people, people smiling, people sitting, food and indoor">
            <a:extLst>
              <a:ext uri="{FF2B5EF4-FFF2-40B4-BE49-F238E27FC236}">
                <a16:creationId xmlns="" xmlns:a16="http://schemas.microsoft.com/office/drawing/2014/main" id="{3F891985-CC34-49A3-B570-B8AFC0068198}"/>
              </a:ext>
            </a:extLst>
          </p:cNvPr>
          <p:cNvPicPr>
            <a:picLocks/>
          </p:cNvPicPr>
          <p:nvPr/>
        </p:nvPicPr>
        <p:blipFill>
          <a:blip r:embed="rId3" cstate="print">
            <a:extLst>
              <a:ext uri="{28A0092B-C50C-407E-A947-70E740481C1C}">
                <a14:useLocalDpi xmlns="" xmlns:a14="http://schemas.microsoft.com/office/drawing/2010/main" val="0"/>
              </a:ext>
            </a:extLst>
          </a:blip>
          <a:srcRect t="9277" b="9277"/>
          <a:stretch>
            <a:fillRect/>
          </a:stretch>
        </p:blipFill>
        <p:spPr>
          <a:xfrm>
            <a:off x="513798" y="443790"/>
            <a:ext cx="7110374" cy="4343400"/>
          </a:xfrm>
          <a:prstGeom prst="rect">
            <a:avLst/>
          </a:prstGeom>
          <a:noFill/>
          <a:ln>
            <a:noFill/>
          </a:ln>
        </p:spPr>
      </p:pic>
    </p:spTree>
    <p:extLst>
      <p:ext uri="{BB962C8B-B14F-4D97-AF65-F5344CB8AC3E}">
        <p14:creationId xmlns="" xmlns:p14="http://schemas.microsoft.com/office/powerpoint/2010/main" val="136787057"/>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 xmlns:a16="http://schemas.microsoft.com/office/drawing/2014/main" id="{76C8D26F-56EA-4AAF-8E21-3F149D8EECA7}"/>
              </a:ext>
            </a:extLst>
          </p:cNvPr>
          <p:cNvPicPr>
            <a:picLocks noChangeAspect="1"/>
          </p:cNvPicPr>
          <p:nvPr/>
        </p:nvPicPr>
        <p:blipFill>
          <a:blip r:embed="rId2"/>
          <a:stretch>
            <a:fillRect/>
          </a:stretch>
        </p:blipFill>
        <p:spPr>
          <a:xfrm>
            <a:off x="1" y="4"/>
            <a:ext cx="3690461" cy="3514725"/>
          </a:xfrm>
          <a:prstGeom prst="rect">
            <a:avLst/>
          </a:prstGeom>
        </p:spPr>
      </p:pic>
      <p:pic>
        <p:nvPicPr>
          <p:cNvPr id="20" name="Picture 19">
            <a:extLst>
              <a:ext uri="{FF2B5EF4-FFF2-40B4-BE49-F238E27FC236}">
                <a16:creationId xmlns="" xmlns:a16="http://schemas.microsoft.com/office/drawing/2014/main" id="{2C8FD542-A380-42F6-B3DF-F95FF44BA078}"/>
              </a:ext>
            </a:extLst>
          </p:cNvPr>
          <p:cNvPicPr>
            <a:picLocks noChangeAspect="1"/>
          </p:cNvPicPr>
          <p:nvPr/>
        </p:nvPicPr>
        <p:blipFill>
          <a:blip r:embed="rId3"/>
          <a:stretch>
            <a:fillRect/>
          </a:stretch>
        </p:blipFill>
        <p:spPr>
          <a:xfrm>
            <a:off x="3690463" y="3514730"/>
            <a:ext cx="3420427" cy="3514725"/>
          </a:xfrm>
          <a:prstGeom prst="rect">
            <a:avLst/>
          </a:prstGeom>
        </p:spPr>
      </p:pic>
      <p:pic>
        <p:nvPicPr>
          <p:cNvPr id="22" name="Picture 21">
            <a:extLst>
              <a:ext uri="{FF2B5EF4-FFF2-40B4-BE49-F238E27FC236}">
                <a16:creationId xmlns="" xmlns:a16="http://schemas.microsoft.com/office/drawing/2014/main" id="{7B459D53-A466-4DF2-AB49-2C38404E2D21}"/>
              </a:ext>
            </a:extLst>
          </p:cNvPr>
          <p:cNvPicPr>
            <a:picLocks noChangeAspect="1"/>
          </p:cNvPicPr>
          <p:nvPr/>
        </p:nvPicPr>
        <p:blipFill>
          <a:blip r:embed="rId4"/>
          <a:stretch>
            <a:fillRect/>
          </a:stretch>
        </p:blipFill>
        <p:spPr>
          <a:xfrm>
            <a:off x="7110892" y="4"/>
            <a:ext cx="3861911" cy="3514725"/>
          </a:xfrm>
          <a:prstGeom prst="rect">
            <a:avLst/>
          </a:prstGeom>
        </p:spPr>
      </p:pic>
      <p:pic>
        <p:nvPicPr>
          <p:cNvPr id="24" name="Picture 23">
            <a:extLst>
              <a:ext uri="{FF2B5EF4-FFF2-40B4-BE49-F238E27FC236}">
                <a16:creationId xmlns="" xmlns:a16="http://schemas.microsoft.com/office/drawing/2014/main" id="{E811A27A-4078-4D9D-9693-286007D6D0AA}"/>
              </a:ext>
            </a:extLst>
          </p:cNvPr>
          <p:cNvPicPr>
            <a:picLocks noChangeAspect="1"/>
          </p:cNvPicPr>
          <p:nvPr/>
        </p:nvPicPr>
        <p:blipFill>
          <a:blip r:embed="rId5"/>
          <a:stretch>
            <a:fillRect/>
          </a:stretch>
        </p:blipFill>
        <p:spPr>
          <a:xfrm>
            <a:off x="1" y="3514730"/>
            <a:ext cx="3690461" cy="3343275"/>
          </a:xfrm>
          <a:prstGeom prst="rect">
            <a:avLst/>
          </a:prstGeom>
        </p:spPr>
      </p:pic>
      <p:pic>
        <p:nvPicPr>
          <p:cNvPr id="26" name="Picture 25">
            <a:extLst>
              <a:ext uri="{FF2B5EF4-FFF2-40B4-BE49-F238E27FC236}">
                <a16:creationId xmlns="" xmlns:a16="http://schemas.microsoft.com/office/drawing/2014/main" id="{B70BA809-3D0C-4D06-A7B2-DCCC91D00164}"/>
              </a:ext>
            </a:extLst>
          </p:cNvPr>
          <p:cNvPicPr>
            <a:picLocks noChangeAspect="1"/>
          </p:cNvPicPr>
          <p:nvPr/>
        </p:nvPicPr>
        <p:blipFill>
          <a:blip r:embed="rId6"/>
          <a:stretch>
            <a:fillRect/>
          </a:stretch>
        </p:blipFill>
        <p:spPr>
          <a:xfrm>
            <a:off x="3690463" y="-42863"/>
            <a:ext cx="3420427" cy="3557588"/>
          </a:xfrm>
          <a:prstGeom prst="rect">
            <a:avLst/>
          </a:prstGeom>
        </p:spPr>
      </p:pic>
      <p:pic>
        <p:nvPicPr>
          <p:cNvPr id="28" name="Picture 27">
            <a:extLst>
              <a:ext uri="{FF2B5EF4-FFF2-40B4-BE49-F238E27FC236}">
                <a16:creationId xmlns="" xmlns:a16="http://schemas.microsoft.com/office/drawing/2014/main" id="{EA516E82-1D7F-433F-B17C-2F6B625E117E}"/>
              </a:ext>
            </a:extLst>
          </p:cNvPr>
          <p:cNvPicPr>
            <a:picLocks noChangeAspect="1"/>
          </p:cNvPicPr>
          <p:nvPr/>
        </p:nvPicPr>
        <p:blipFill>
          <a:blip r:embed="rId7"/>
          <a:stretch>
            <a:fillRect/>
          </a:stretch>
        </p:blipFill>
        <p:spPr>
          <a:xfrm>
            <a:off x="7110893" y="3514730"/>
            <a:ext cx="3861911" cy="3343275"/>
          </a:xfrm>
          <a:prstGeom prst="rect">
            <a:avLst/>
          </a:prstGeom>
        </p:spPr>
      </p:pic>
    </p:spTree>
    <p:extLst>
      <p:ext uri="{BB962C8B-B14F-4D97-AF65-F5344CB8AC3E}">
        <p14:creationId xmlns="" xmlns:p14="http://schemas.microsoft.com/office/powerpoint/2010/main" val="1760057490"/>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6 people, people sitting and indoor">
            <a:extLst>
              <a:ext uri="{FF2B5EF4-FFF2-40B4-BE49-F238E27FC236}">
                <a16:creationId xmlns="" xmlns:a16="http://schemas.microsoft.com/office/drawing/2014/main" id="{2A8F436D-7E63-4F10-BBD5-0D7E0D0C256F}"/>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1" y="0"/>
            <a:ext cx="10972800" cy="7078133"/>
          </a:xfrm>
          <a:prstGeom prst="rect">
            <a:avLst/>
          </a:prstGeom>
          <a:noFill/>
          <a:ln>
            <a:noFill/>
          </a:ln>
        </p:spPr>
      </p:pic>
    </p:spTree>
    <p:extLst>
      <p:ext uri="{BB962C8B-B14F-4D97-AF65-F5344CB8AC3E}">
        <p14:creationId xmlns="" xmlns:p14="http://schemas.microsoft.com/office/powerpoint/2010/main" val="1333705624"/>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6 people, people sitting and indoor">
            <a:extLst>
              <a:ext uri="{FF2B5EF4-FFF2-40B4-BE49-F238E27FC236}">
                <a16:creationId xmlns="" xmlns:a16="http://schemas.microsoft.com/office/drawing/2014/main" id="{FBF4B78A-B67D-42AA-A733-0212CECFE0AB}"/>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0" y="0"/>
            <a:ext cx="10972800" cy="6858000"/>
          </a:xfrm>
          <a:prstGeom prst="rect">
            <a:avLst/>
          </a:prstGeom>
          <a:noFill/>
          <a:ln>
            <a:noFill/>
          </a:ln>
        </p:spPr>
      </p:pic>
    </p:spTree>
    <p:extLst>
      <p:ext uri="{BB962C8B-B14F-4D97-AF65-F5344CB8AC3E}">
        <p14:creationId xmlns="" xmlns:p14="http://schemas.microsoft.com/office/powerpoint/2010/main" val="3153375167"/>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3 people, people standing">
            <a:extLst>
              <a:ext uri="{FF2B5EF4-FFF2-40B4-BE49-F238E27FC236}">
                <a16:creationId xmlns="" xmlns:a16="http://schemas.microsoft.com/office/drawing/2014/main" id="{90551BAA-D2CF-4E9E-B5D7-EC2766BB355C}"/>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0" y="0"/>
            <a:ext cx="10972800" cy="6858000"/>
          </a:xfrm>
          <a:prstGeom prst="rect">
            <a:avLst/>
          </a:prstGeom>
          <a:noFill/>
          <a:ln>
            <a:noFill/>
          </a:ln>
        </p:spPr>
      </p:pic>
    </p:spTree>
    <p:extLst>
      <p:ext uri="{BB962C8B-B14F-4D97-AF65-F5344CB8AC3E}">
        <p14:creationId xmlns="" xmlns:p14="http://schemas.microsoft.com/office/powerpoint/2010/main" val="2948955595"/>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may contain: 2 people, people standing">
            <a:extLst>
              <a:ext uri="{FF2B5EF4-FFF2-40B4-BE49-F238E27FC236}">
                <a16:creationId xmlns="" xmlns:a16="http://schemas.microsoft.com/office/drawing/2014/main" id="{623951C8-6AC9-4391-A4AF-8FAF2680657A}"/>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a:xfrm>
            <a:off x="4" y="0"/>
            <a:ext cx="10972799" cy="6858000"/>
          </a:xfrm>
          <a:prstGeom prst="rect">
            <a:avLst/>
          </a:prstGeom>
          <a:noFill/>
          <a:ln>
            <a:noFill/>
          </a:ln>
        </p:spPr>
      </p:pic>
    </p:spTree>
    <p:extLst>
      <p:ext uri="{BB962C8B-B14F-4D97-AF65-F5344CB8AC3E}">
        <p14:creationId xmlns="" xmlns:p14="http://schemas.microsoft.com/office/powerpoint/2010/main" val="1238890120"/>
      </p:ext>
    </p:extLst>
  </p:cSld>
  <p:clrMapOvr>
    <a:masterClrMapping/>
  </p:clrMapOvr>
  <p:transition>
    <p:fade thruBlk="1"/>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1638</TotalTime>
  <Words>461</Words>
  <Application>Microsoft Office PowerPoint</Application>
  <PresentationFormat>Custom</PresentationFormat>
  <Paragraphs>28</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Aspect</vt:lpstr>
      <vt:lpstr>ST. CLARE COLLEGE OF CALOOCAN </vt:lpstr>
      <vt:lpstr>In 1986, Dr. Clarita G. Adalem, a Master Teacher in Pangasinan founded the 1st of three schools established by the Adalem Family. The Better Children of  St. Clare Montessori Center in Lillesville, and in 1992, the Better Children of St. Clare Montessori Center- Sto. Niño. In 1995, the St. Clare College of Caloocan was established due to the economic crisis and resounding clamor of parents in the first district of Caloocan.  </vt:lpstr>
      <vt:lpstr>Slide 3</vt:lpstr>
      <vt:lpstr>Slide 4</vt:lpstr>
      <vt:lpstr>Slide 5</vt:lpstr>
      <vt:lpstr>Slide 6</vt:lpstr>
      <vt:lpstr>Slide 7</vt:lpstr>
      <vt:lpstr>Slide 8</vt:lpstr>
      <vt:lpstr>Slide 9</vt:lpstr>
      <vt:lpstr>Slide 10</vt:lpstr>
      <vt:lpstr>St. Clare College is the first HEI/HIGHER EDUCATION INSTITUTION (COLLEGE) in North Caloocan, at the time, there were no malls, banks and other buildings in the area. The founder of St. Clare Group of Schools is Dr. Clarita G. Adalem, an Alumna &amp; National Awardee of Philippine Normal College Batch '64 (Now Philippine Normal University). The Late Chairman, Dr. Ernesto M. Adalem had a POST-DOCTORAL DEGREE in HARVARD UNIVERSITY, USA. The institution is known to many as "school of firsts" as it is the first school in 1986 to offer computer subjects in its curriculum in the pre-school &amp; elementary levels. First school in north Caloocan to be a national champion in junior basketball championship held in Dumaguete City by then BASKETBALL ASSOCIATION OF THE PHILIPPINES (BAP). First school in Caloocan as CHAMPION of NAASCU &amp; NCRAA, First School in Caloocan to use TABLETS &amp; E-BOOKS, FIRST SCHOOL IN NORTH CALOOCAN TO HAVE: RADIO BROADCAST TRAINING STATION, PLDT TELEPHONE LINE, INTERNET CONNECTION (1998), TRAINING HOTEL, CAFE for BARISTA &amp; Food &amp; Beverage Services &amp; The First Culinary School in Caloocan. WORLD CHAMPION in World Cycling Championship by Ryan Cayubit. First Miss NAASCU, First On-line Enrollment System, First SCHOOL WEBSITE IN NORTH CALOOCAN. The list goes on and on. Truly, St. Clare Group of Schools is pioneer in providing AFFORDABLE &amp; QUALITY EDUCATION for the youth not only in Caloocan City but also to nearby cities, municipalities and the entire nation.   </vt:lpstr>
      <vt:lpstr>The school brought about accessibility and affordability school fees in the area. The unique programs enriched with advanced programs in the computer literacy brought about the unending rise of in enrollment in the two Montessori schools. This brought about the establishment of St. Clare College of Caloocan in 1995 but classes formally started in 1997.   </vt:lpstr>
      <vt:lpstr> At present, the College offers Pre-school, Basic Education, Senior High school, Tertiary Education programs and TESDA Courses. There are relevant courses offered. These are BSBA, BEED, BSED English &amp; Math, AB POLSCI, BSCS, BSHRM, BSTM. </vt:lpstr>
      <vt:lpstr>Slide 14</vt:lpstr>
      <vt:lpstr>Slide 15</vt:lpstr>
      <vt:lpstr>Slide 16</vt:lpstr>
      <vt:lpstr>Slide 17</vt:lpstr>
      <vt:lpstr>Slide 18</vt:lpstr>
      <vt:lpstr>Slide 19</vt:lpstr>
      <vt:lpstr>Slide 20</vt:lpstr>
      <vt:lpstr>Slide 21</vt:lpstr>
      <vt:lpstr>Slide 22</vt:lpstr>
      <vt:lpstr>Slide 23</vt:lpstr>
      <vt:lpstr>School Administration</vt:lpstr>
      <vt:lpstr>Slide 25</vt:lpstr>
      <vt:lpstr>The founder of St. Clare Group of Schools  An Academician, Dr. Clarita G. Adalem, the founder, Chairman and President of the St. Clare Group of school, effectively works with her academic constituencies to think beyond the confines of their own disciplines and areas of formal responsibilities. She contributes much in shaping broad institutional policies and successfully positioned the St. Clare Institutions to meet future challenges of change. She holds the following degrees:  Doctor of Philosophy (Ph.D. Major in Science Education), Master of Arts in Education (Ma.Ed), and Bachelor of Science on Elementary Education. She has attended local and International seminars and conference, one of the most prestigious of which is the fifth UNESCO-ACEID International Conference and Reforming Curriculum and Pedagogy in Bangkok, Thailand. Her travels are not confined in Asia alone but also to the USA, Australia and Europe. In the USA, Dr. Adalem has traveled from East to the West Coast. In Europe, she has gone to France, Rome, Italy and Spain among others.  </vt:lpstr>
      <vt:lpstr>With regard to honors, awards and achievements, she has many academic, civic and religious awards. One of the most prestigious is the National Award given by the Philippine Normal University on May 1, 2011 for having founded private schools- the St. Clare Group of Schools.  Her quest for excellence is not limited to the academe. She is actively involved in civic as well as religious organizations. She is one of the Board of Directors of the Philippine National Red Cross, Caloocan Chapter and the Vice President of the Catholic Women’s League, National Level. </vt:lpstr>
      <vt:lpstr>Slide 28</vt:lpstr>
      <vt:lpstr> A strategist, President and the Chairman of the Board of Trustees of the St. Clare Group of Schools. DR. ERNESTO M. ADALEM had a powerful institutional vision who used practical and conceptual responses to the multiple responsibilities and constituencies of his role in presidency. In 2001, he was the only Filipino and one of the two Asians in a group 77 presidents of colleges and universities worldwide who were invented to the Post Doctorate Program in Institutional Advancement at Harvard University in Cambridge, Massachusetts, United States of America.  Dr. Adalem had the following degrees: Post Doctorate in institutional Advancement (Harvard University, USA), Doctor of Philosophy (Ph.D.in Science Education), Master of Laws (LI.M.), Bachelor of Laws (LI.B), and B.S Agricultural Education (B.S.A. Ed).  He was the President of the Private School Owners Association of the Philippines (PSOAP) and the President of the Kalookan Private School Owners Association (KAPSOA). Reforming Curriculum and Pedagogy in Bangkok, Thailand. </vt:lpstr>
      <vt:lpstr>Slide 30</vt:lpstr>
      <vt:lpstr>DR. ERNESTO RAY G. ADALEM, an effective financial analyst,  conceptualized the St. Clare Scholarship program that brought about the affordability character of a quality tertiary education. The St. Clare scholarship grant is not only limited to residents of Caloocan City and neighboring NCR communities but is given to anybody who is willing to pursue a degree in the tertiary level. Dr. Ray is a Doctor of Medicine and a medical technologist. He is the Vice President for Finance and Registrar of St. Clare Group of schools. The President of Better Children of St. Clare Montessori ( Sto. Ñino) &amp; President of St. Clare International Culinary School. He is active in various education organizations and currently the Chairman of Caloocan Association of Private schools (CAPRIS) and the National Vice President (VP-internal) of the Federation of Associations of Private Schools And Administrators (FAPSA)       </vt:lpstr>
      <vt:lpstr>Slide 32</vt:lpstr>
      <vt:lpstr>DR. ERNESTO JAY G. ADALEM, in the Helm of St. Clare College Sports catapulated the great name of this institution, the St. Clare Group of Schools to the National Sports Arena. Dr. Jay being the founder and President of the National Athletic Association of Schools, Colleges and Universities (NAASCU) pitted St. Clare with bigger colleges and universities of the country and amazingly came out victorious. He is a scholar of the International Olympic Committee (Olympic Solidarity Fund) in sports Management. At present, he is the National Treasurer of SBP (Samahang Basketbol ng Pilipinas) and was appointed DEPUTY CHEF DE MISSION for the Philippine Athletes is the ASIAN GAMES in South Korea. Dr. Jay is a Doctor of Medicine and Medical Technologist. He also holds a Master’s Degree in Education (MA.ED). He is the Vice President for Administration and Student Affairs of St. Clare College of Caloocan, the Director of Alumni Relations and the College Dean. Dr. Jay’s quest of knowledge is unstoppable as clearly manifested with his latest training in Sports Medicine.     </vt:lpstr>
      <vt:lpstr>Slide 34</vt:lpstr>
      <vt:lpstr>MS. CLARITA JOY G. ADALEM, holds multi tasks at St. Clare College of Caloocan. She is the Vice President for External Affairs. Ms. Adalem holds a Degree in Bachelor of Science in Computer Science. Despite her being a graduate of Computer Science, she has positioned herself in Business and Politics under Mayor JR Fronda of Batangas. She has a genuine interest for children and as such she is well-known as Teacher Joy. She epitomizes “Joy” with her ready smile for everybody.   </vt:lpstr>
      <vt:lpstr> SCHOOL POLICIES/ACADEMIC REGULATIONS  (1) Students should finish the registration process to be considered officially enrolled. The complete registration process involves: a. Payment of Matriculation b. Enlistment in scheduled classes c. School Orientation and Signing of Contract d. I.D. card processing (2) A student must be officially enrolled to participate in classes, activities or take exams. For 4th year B.S.H.R.M. and B.S. Tourism students, the minimum number of units to be enrolled is 18.  (3) Only students who are officially enrolled are entitled to grades at the end of the semester.  (4) Regular attendance in all classes is a must.  (5) Students are expected to participate all in-campus/off-campus events and field trips.  </vt:lpstr>
      <vt:lpstr>(6) Students with absences exceeding 20% of the total number of school days in a semester will be dropped and will receive a mark of U.W. (unauthorized withdrawal)  (7) Students with valid reasons may drop a subject within the first prelim and will receive a mark of A.W. (authorized withdrawal). A written request is required subject to the approval of the Registrar.  (8) A grade is based not only on major examinations, but on every field of academics: recitation, thesis, reports, quizzes and oral exams, class participation, student’s conduct, etc.  (9) A student who cheats in any examination receives a grade of 5 (FAILURE) for that examination.  (10) Students should ensure that they have taken and passed all required subjects towards the completion of their degrees. One-year residency enrollment is a requirement for graduation.  </vt:lpstr>
      <vt:lpstr>(11) For TESDA students; it is a requirement for Graduation to take NC (National Certificate) Assessment for all modules. No Assessment, No Graduation. 3  (12) To graduate on time, Students should regularly review their GRADES to ensure they do not lack any subject.  (13) The student should report to the Office of the Registrar FOR EVALUATION during enrollment and must follow the correct curriculum year level. No advanced subject is allowed without the permission of the Registrar.  (14) All students are required to enroll in National Service Training Program (NSTP). Attendance in all NSTP events, camping and OJT is a requirement.  (15) All students are required to enroll the PRE-OJT before enrolling the OJT program.  </vt:lpstr>
      <vt:lpstr>(16) The Commission on Higher Education prohibits students from taking more than two units of P.E in one semester or summer session.  (17) No student may receive official school documents unless all financial obligations are settled.  (18) A student who withdraws voluntarily from the School is entitled to a transfer credential (HONORABLE DISMISSAL) under the following conditions: a. Dismissal is not due to disciplinary reasons. b. Clearance from all offices within the School must be secured.  (19) Payment of Graduation Fee Payment of graduation fee in the amount of Php2,500.00 is required for processing of S.O. numbers, Diploma, Transcript of Records, documents and other expenses that will be used in the ceremony.  </vt:lpstr>
      <vt:lpstr>GENERAL REGULATIONS   (1) The student’s ENROLLMENT is considered an expression of willingness to abide by all the rules and regulations in the School. Every student is committed to the observance of these rules.  (2) Special School events and functions, being part of a student’s life, should be attended by all students.  (3) Students, as individuals or groups, may not use the NAME and LOGO or seal of the School. This applies to all printed materials and also in the Internet.  (4) No social function of the students should be held without the written approval of the School President.  (5) Notices, articles and news releases concerning the School should be cleared through the Vice President for Administration before publication or posting.  </vt:lpstr>
      <vt:lpstr>(6) The regulations governing the payment of matriculation and other fees are issued from time to time by the FINANCE DEPARTMENT.  (7) Students must pay the entire matriculation even if dropped or transferred to another school. ENROLLMENT IS A CONTRACT.  (8) NO PERMIT, NO EXAM POLICY Examination Permit may be issued provided that there is a written request or promissory note with valid reason.  (9) Payment of Special Exam Fee Special exam fee is collected for the payment of penalties, facilities, utilities and overtime rendered by employees.  (10) Examination Booklets Examination booklets in exchange of loose Xerox copies will serve as records for filling purposes and without it there will be no basis in the computation of grades.  </vt:lpstr>
      <vt:lpstr>DISCIPLINE  Non-compliance or violation of the following is punishable by reprimand, dropping or expulsion:  1. Students should make a positive effort to keep the campus clean and attractive, should not destroy school property or building, observe proper disposal of waste and trashes and avoid writing on walls, tables, chairs or any surface that may tend to destroy the beauty or neatness of the surface.  2.Every student should help maintain peace and order by being orderly, courteous and respectful.  3.Students are not allowed to receive visitors without the approval of the Office of Student Affairs.  4.Students are not allowed to flock on, gather or unnecessarily roam that may tend to block, hinder or interfere the free passage through gates, doors, stairways or corridors. They should always keep right when walking through the passageway.  5.Unnecessary chatting and loud laughing are not allowed. </vt:lpstr>
      <vt:lpstr>6.Students must refrain from making unnecessary noise or actions that may disturb the class.  7.Students are not allowed to erase or write announcements, notices or anything on the blackboards, bulletin boards, walls, websites and social media without the permission of the school.  8.Students are not allowed to enter the faculty room and other offices without due permission.  9.It is the responsibility of students to take care of school property and to help keep the school clean.  10. Smoking is prohibited.  11. Eating and drinking are not allowed in classrooms, laboratories, audio-visual rooms, mini theater and the library.  12. All students share responsibility for the creation and maintenance of a healthy, safe and drug-free campus.  13. Inspection of Student Property The school has the right to inspect student property on campus in the presence of the student concerned.  14. Students must greet and respect not only their subject teachers but all teachers and employees including the Board of Trustees. </vt:lpstr>
      <vt:lpstr> OFFENSES  A student found violating any of the rules and regulations would be subjected to disciplinary action. The severity of the punishment will be commensurate to the gravity of the offense. The disciplinary action may take in form of apology, reprimand, warning, suspension, withdrawal, dropping or expulsion.  1.No-Smoking Policy R.A. 9211, which prohibits smoking in public places including schools, colleges and universities.  2.Vandalism or any form of destruction of school property.  3.Disrespect, defiance, assault or abusive behavior towards school authorities.  4.Disruption or obstruction of teaching, administrative or any school activity.  </vt:lpstr>
      <vt:lpstr>5.Forgery of parent’s, guardian’s, teachers, or school official’s signature.  6.Giving false information of the real nature of reports to parents or guardians.  7.Dishonest behavior during examination or tests.  8.Fabrication or submission of falsified data, information, citation, source/s, or results in an academic exercises.  9.Tampering with and/or falsifying school or public documents and/or communications, whether physical or electronic, especially those of the.    </vt:lpstr>
      <vt:lpstr>FINANCE AND REGISTRAR DEPARTMENT  10. Committing any form of misrepresentation.  11. Accessing, processing or distributing pornographic materials on campus, whether in physical or electronic form.  12. Engaging in or provoking, scandalous behavior on campus or during a school-sanctioned function.  13. Moral turpitude, defined as gross disregard of moral standards expected of a human being while engaging in some activity or in the commission of a violation.  14. Committing acts inside/outside the campus that affects, destroy or tarnishes the reputation or the good name of the school or its members. (Like smoking in the immediate vicinity of the school, posting nude pictures or videos in websites, malicious or indecent comments or posts in Facebook, etc.) 7  15. Gaining undue advantage over others’ personal benefits by illegitimate means.  16. Selling food inside the campus without proper permission.  </vt:lpstr>
      <vt:lpstr>17. Gambling on campus.  18. Bribery, or acceptance of bribe, or any act meant to give or obtain favor or advantage illegally or unfairly, whether attempted, frustrated, or consummated.  19. Illegally obtaining or gaining access to and/or using restricted school documents, facilities or equipment.  20. Acts of disrespect or discourtesy.  21. Proselytizing or promoting one’s faith by attacking or denigrating other’s religious beliefs.  22. Acts of misconduct of a sexual nature.  23. Physical assault.  24. Threatening members of the School community.  25. Disobeying school regulations on the care of the school environment.  26. Stealing and/or unauthorized possession of others’ property.  </vt:lpstr>
      <vt:lpstr>27. Vandalizing personal and/or ST. CLARE property on campus.  28. Instigating and/or engaging in activities resulting in damage to school property.  29. Bringing into and/or drinking alcoholic or any intoxicating beverages on campus.  30. Failing to wear the student identification card.  31. Coming into the campus under the influence of alcohol or prohibited substances, and/or acting in a disruptive way.  32. Possession, use, or distribution of dangerous drugs (according to RA 9165) or something other than its intended medical purpose.  33. Possession of deadly weapons.  34. Computer hacking.  35. Engaging in any action that might lead to loss of life or serious injury, whether intentionally or as a result of recklessness or gross negligence (tampering fire extinguishers, sitting on ledges, dropping objects from building, etc.)     </vt:lpstr>
      <vt:lpstr>           </vt:lpstr>
      <vt:lpstr>Vision To become the leading school for professional development and the first and foremost provider of quality &amp; affordable education and related services globally.</vt:lpstr>
      <vt:lpstr>Slide 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 Clare College of Caloocan</dc:title>
  <dc:creator>Jay</dc:creator>
  <cp:lastModifiedBy>Admin</cp:lastModifiedBy>
  <cp:revision>31</cp:revision>
  <dcterms:created xsi:type="dcterms:W3CDTF">2017-06-25T06:01:54Z</dcterms:created>
  <dcterms:modified xsi:type="dcterms:W3CDTF">2018-11-08T02:06:20Z</dcterms:modified>
</cp:coreProperties>
</file>